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9"/>
  </p:notesMasterIdLst>
  <p:handoutMasterIdLst>
    <p:handoutMasterId r:id="rId50"/>
  </p:handoutMasterIdLst>
  <p:sldIdLst>
    <p:sldId id="256" r:id="rId2"/>
    <p:sldId id="296" r:id="rId3"/>
    <p:sldId id="295" r:id="rId4"/>
    <p:sldId id="292" r:id="rId5"/>
    <p:sldId id="299" r:id="rId6"/>
    <p:sldId id="257" r:id="rId7"/>
    <p:sldId id="289" r:id="rId8"/>
    <p:sldId id="293" r:id="rId9"/>
    <p:sldId id="294" r:id="rId10"/>
    <p:sldId id="290" r:id="rId11"/>
    <p:sldId id="308" r:id="rId12"/>
    <p:sldId id="288" r:id="rId13"/>
    <p:sldId id="287" r:id="rId14"/>
    <p:sldId id="258" r:id="rId15"/>
    <p:sldId id="300" r:id="rId16"/>
    <p:sldId id="259" r:id="rId17"/>
    <p:sldId id="260" r:id="rId18"/>
    <p:sldId id="261" r:id="rId19"/>
    <p:sldId id="262" r:id="rId20"/>
    <p:sldId id="263" r:id="rId21"/>
    <p:sldId id="302" r:id="rId22"/>
    <p:sldId id="264" r:id="rId23"/>
    <p:sldId id="265" r:id="rId24"/>
    <p:sldId id="266" r:id="rId25"/>
    <p:sldId id="267" r:id="rId26"/>
    <p:sldId id="268" r:id="rId27"/>
    <p:sldId id="269" r:id="rId28"/>
    <p:sldId id="270" r:id="rId29"/>
    <p:sldId id="284" r:id="rId30"/>
    <p:sldId id="272" r:id="rId31"/>
    <p:sldId id="273" r:id="rId32"/>
    <p:sldId id="274" r:id="rId33"/>
    <p:sldId id="275" r:id="rId34"/>
    <p:sldId id="276" r:id="rId35"/>
    <p:sldId id="277" r:id="rId36"/>
    <p:sldId id="278" r:id="rId37"/>
    <p:sldId id="279" r:id="rId38"/>
    <p:sldId id="280" r:id="rId39"/>
    <p:sldId id="281" r:id="rId40"/>
    <p:sldId id="282" r:id="rId41"/>
    <p:sldId id="285" r:id="rId42"/>
    <p:sldId id="286" r:id="rId43"/>
    <p:sldId id="291" r:id="rId44"/>
    <p:sldId id="305" r:id="rId45"/>
    <p:sldId id="306" r:id="rId46"/>
    <p:sldId id="283" r:id="rId47"/>
    <p:sldId id="307" r:id="rId4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7" clrIdx="0"/>
  <p:cmAuthor id="1" name="Jeanette Kuruliak" initials="JK" lastIdx="24" clrIdx="1">
    <p:extLst>
      <p:ext uri="{19B8F6BF-5375-455C-9EA6-DF929625EA0E}">
        <p15:presenceInfo xmlns="" xmlns:p15="http://schemas.microsoft.com/office/powerpoint/2012/main" userId="1c61d968d6de1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1505" autoAdjust="0"/>
    <p:restoredTop sz="92260" autoAdjust="0"/>
  </p:normalViewPr>
  <p:slideViewPr>
    <p:cSldViewPr snapToGrid="0">
      <p:cViewPr varScale="1">
        <p:scale>
          <a:sx n="72" d="100"/>
          <a:sy n="72" d="100"/>
        </p:scale>
        <p:origin x="-115" y="-326"/>
      </p:cViewPr>
      <p:guideLst>
        <p:guide orient="horz" pos="2160"/>
        <p:guide pos="3840"/>
      </p:guideLst>
    </p:cSldViewPr>
  </p:slideViewPr>
  <p:notesTextViewPr>
    <p:cViewPr>
      <p:scale>
        <a:sx n="1" d="1"/>
        <a:sy n="1" d="1"/>
      </p:scale>
      <p:origin x="0" y="0"/>
    </p:cViewPr>
  </p:notesTextViewPr>
  <p:sorterViewPr>
    <p:cViewPr>
      <p:scale>
        <a:sx n="125" d="100"/>
        <a:sy n="125" d="100"/>
      </p:scale>
      <p:origin x="0" y="25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4F5EA540-8CD1-47E8-BA2D-97C6CA724D9A}" type="datetimeFigureOut">
              <a:rPr lang="en-US" smtClean="0"/>
              <a:t>7/26/2020</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643CA120-D592-4748-A588-C9A313FFF60E}" type="slidenum">
              <a:rPr lang="en-US" smtClean="0"/>
              <a:t>‹#›</a:t>
            </a:fld>
            <a:endParaRPr lang="en-US"/>
          </a:p>
        </p:txBody>
      </p:sp>
    </p:spTree>
    <p:extLst>
      <p:ext uri="{BB962C8B-B14F-4D97-AF65-F5344CB8AC3E}">
        <p14:creationId xmlns:p14="http://schemas.microsoft.com/office/powerpoint/2010/main" val="1665676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E992B13-119E-4BBC-BFCA-CDCE217AEB1C}" type="datetimeFigureOut">
              <a:rPr lang="en-US" smtClean="0"/>
              <a:t>7/26/2020</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lIns="91440" tIns="45720" rIns="91440" bIns="45720" rtlCol="0" anchor="b"/>
          <a:lstStyle>
            <a:lvl1pPr algn="r">
              <a:defRPr sz="1200"/>
            </a:lvl1pPr>
          </a:lstStyle>
          <a:p>
            <a:fld id="{623DB2A3-0222-44BC-9481-4F49CC53EC44}" type="slidenum">
              <a:rPr lang="en-US" smtClean="0"/>
              <a:t>‹#›</a:t>
            </a:fld>
            <a:endParaRPr lang="en-US"/>
          </a:p>
        </p:txBody>
      </p:sp>
    </p:spTree>
    <p:extLst>
      <p:ext uri="{BB962C8B-B14F-4D97-AF65-F5344CB8AC3E}">
        <p14:creationId xmlns:p14="http://schemas.microsoft.com/office/powerpoint/2010/main" val="488318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r>
              <a:rPr lang="en-US" baseline="0" dirty="0" smtClean="0"/>
              <a:t> edit 430 </a:t>
            </a:r>
            <a:r>
              <a:rPr lang="en-US" baseline="0" dirty="0" err="1" smtClean="0"/>
              <a:t>july</a:t>
            </a:r>
            <a:r>
              <a:rPr lang="en-US" baseline="0" smtClean="0"/>
              <a:t> 24/20</a:t>
            </a:r>
            <a:endParaRPr lang="en-US"/>
          </a:p>
        </p:txBody>
      </p:sp>
      <p:sp>
        <p:nvSpPr>
          <p:cNvPr id="4" name="Slide Number Placeholder 3"/>
          <p:cNvSpPr>
            <a:spLocks noGrp="1"/>
          </p:cNvSpPr>
          <p:nvPr>
            <p:ph type="sldNum" sz="quarter" idx="10"/>
          </p:nvPr>
        </p:nvSpPr>
        <p:spPr/>
        <p:txBody>
          <a:bodyPr/>
          <a:lstStyle/>
          <a:p>
            <a:fld id="{623DB2A3-0222-44BC-9481-4F49CC53EC44}" type="slidenum">
              <a:rPr lang="en-US" smtClean="0"/>
              <a:t>1</a:t>
            </a:fld>
            <a:endParaRPr lang="en-US"/>
          </a:p>
        </p:txBody>
      </p:sp>
    </p:spTree>
    <p:extLst>
      <p:ext uri="{BB962C8B-B14F-4D97-AF65-F5344CB8AC3E}">
        <p14:creationId xmlns:p14="http://schemas.microsoft.com/office/powerpoint/2010/main" val="314955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 = Accurate </a:t>
            </a:r>
            <a:r>
              <a:rPr lang="en-US" smtClean="0"/>
              <a:t>New Testament</a:t>
            </a:r>
            <a:endParaRPr lang="en-US"/>
          </a:p>
        </p:txBody>
      </p:sp>
      <p:sp>
        <p:nvSpPr>
          <p:cNvPr id="4" name="Slide Number Placeholder 3"/>
          <p:cNvSpPr>
            <a:spLocks noGrp="1"/>
          </p:cNvSpPr>
          <p:nvPr>
            <p:ph type="sldNum" sz="quarter" idx="10"/>
          </p:nvPr>
        </p:nvSpPr>
        <p:spPr/>
        <p:txBody>
          <a:bodyPr/>
          <a:lstStyle/>
          <a:p>
            <a:fld id="{623DB2A3-0222-44BC-9481-4F49CC53EC44}" type="slidenum">
              <a:rPr lang="en-US" smtClean="0"/>
              <a:t>8</a:t>
            </a:fld>
            <a:endParaRPr lang="en-US"/>
          </a:p>
        </p:txBody>
      </p:sp>
    </p:spTree>
    <p:extLst>
      <p:ext uri="{BB962C8B-B14F-4D97-AF65-F5344CB8AC3E}">
        <p14:creationId xmlns:p14="http://schemas.microsoft.com/office/powerpoint/2010/main" val="39536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 = Accurate </a:t>
            </a:r>
            <a:r>
              <a:rPr lang="en-US" smtClean="0"/>
              <a:t>New Testament</a:t>
            </a:r>
            <a:endParaRPr lang="en-US"/>
          </a:p>
        </p:txBody>
      </p:sp>
      <p:sp>
        <p:nvSpPr>
          <p:cNvPr id="4" name="Slide Number Placeholder 3"/>
          <p:cNvSpPr>
            <a:spLocks noGrp="1"/>
          </p:cNvSpPr>
          <p:nvPr>
            <p:ph type="sldNum" sz="quarter" idx="10"/>
          </p:nvPr>
        </p:nvSpPr>
        <p:spPr/>
        <p:txBody>
          <a:bodyPr/>
          <a:lstStyle/>
          <a:p>
            <a:fld id="{623DB2A3-0222-44BC-9481-4F49CC53EC44}" type="slidenum">
              <a:rPr lang="en-US" smtClean="0"/>
              <a:t>11</a:t>
            </a:fld>
            <a:endParaRPr lang="en-US"/>
          </a:p>
        </p:txBody>
      </p:sp>
    </p:spTree>
    <p:extLst>
      <p:ext uri="{BB962C8B-B14F-4D97-AF65-F5344CB8AC3E}">
        <p14:creationId xmlns:p14="http://schemas.microsoft.com/office/powerpoint/2010/main" val="39536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B9EAB3BA-07EE-4B64-A177-47C30D775877}"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7514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6188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4823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2325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EAB3BA-07EE-4B64-A177-47C30D775877}"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6232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0615" y="288868"/>
            <a:ext cx="10104238"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55195" y="1494857"/>
            <a:ext cx="4645152" cy="4265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13771" y="1501322"/>
            <a:ext cx="4645152" cy="4256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1380981" y="6354422"/>
            <a:ext cx="811019" cy="503578"/>
          </a:xfrm>
        </p:spPr>
        <p:txBody>
          <a:bodyPr/>
          <a:lstStyle>
            <a:lvl1pPr algn="ctr">
              <a:defRPr sz="1800" b="0">
                <a:solidFill>
                  <a:schemeClr val="bg1"/>
                </a:solidFill>
              </a:defRPr>
            </a:lvl1pPr>
          </a:lstStyle>
          <a:p>
            <a:fld id="{B9EAB3BA-07EE-4B64-A177-47C30D775877}" type="slidenum">
              <a:rPr lang="en-US" smtClean="0"/>
              <a:pPr/>
              <a:t>‹#›</a:t>
            </a:fld>
            <a:endParaRPr lang="en-US" dirty="0"/>
          </a:p>
        </p:txBody>
      </p:sp>
      <p:cxnSp>
        <p:nvCxnSpPr>
          <p:cNvPr id="35" name="Straight Connector 34"/>
          <p:cNvCxnSpPr/>
          <p:nvPr/>
        </p:nvCxnSpPr>
        <p:spPr>
          <a:xfrm>
            <a:off x="955195" y="1331067"/>
            <a:ext cx="101062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3793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EAB3BA-07EE-4B64-A177-47C30D775877}"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0380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EAB3BA-07EE-4B64-A177-47C30D775877}"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4353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2426066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9669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B9EAB3BA-07EE-4B64-A177-47C30D775877}"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8525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9EAB3BA-07EE-4B64-A177-47C30D775877}"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471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18" Type="http://schemas.openxmlformats.org/officeDocument/2006/relationships/image" Target="../media/image14.png"/><Relationship Id="rId26" Type="http://schemas.microsoft.com/office/2007/relationships/hdphoto" Target="../media/hdphoto13.wdp"/><Relationship Id="rId3" Type="http://schemas.openxmlformats.org/officeDocument/2006/relationships/image" Target="../media/image6.png"/><Relationship Id="rId21" Type="http://schemas.openxmlformats.org/officeDocument/2006/relationships/image" Target="../media/image16.png"/><Relationship Id="rId34" Type="http://schemas.openxmlformats.org/officeDocument/2006/relationships/image" Target="../media/image26.jpeg"/><Relationship Id="rId7" Type="http://schemas.openxmlformats.org/officeDocument/2006/relationships/image" Target="../media/image8.jpeg"/><Relationship Id="rId12" Type="http://schemas.openxmlformats.org/officeDocument/2006/relationships/image" Target="../media/image11.png"/><Relationship Id="rId17" Type="http://schemas.microsoft.com/office/2007/relationships/hdphoto" Target="../media/hdphoto9.wdp"/><Relationship Id="rId25" Type="http://schemas.openxmlformats.org/officeDocument/2006/relationships/image" Target="../media/image18.png"/><Relationship Id="rId33" Type="http://schemas.openxmlformats.org/officeDocument/2006/relationships/image" Target="../media/image25.jpeg"/><Relationship Id="rId2" Type="http://schemas.openxmlformats.org/officeDocument/2006/relationships/image" Target="../media/image5.jpg"/><Relationship Id="rId16" Type="http://schemas.openxmlformats.org/officeDocument/2006/relationships/image" Target="../media/image13.png"/><Relationship Id="rId20" Type="http://schemas.microsoft.com/office/2007/relationships/hdphoto" Target="../media/hdphoto10.wdp"/><Relationship Id="rId29"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6.wdp"/><Relationship Id="rId24" Type="http://schemas.microsoft.com/office/2007/relationships/hdphoto" Target="../media/hdphoto12.wdp"/><Relationship Id="rId32" Type="http://schemas.openxmlformats.org/officeDocument/2006/relationships/image" Target="../media/image24.jpeg"/><Relationship Id="rId5" Type="http://schemas.openxmlformats.org/officeDocument/2006/relationships/image" Target="../media/image7.png"/><Relationship Id="rId15" Type="http://schemas.microsoft.com/office/2007/relationships/hdphoto" Target="../media/hdphoto8.wdp"/><Relationship Id="rId23" Type="http://schemas.openxmlformats.org/officeDocument/2006/relationships/image" Target="../media/image17.png"/><Relationship Id="rId28" Type="http://schemas.openxmlformats.org/officeDocument/2006/relationships/image" Target="../media/image20.jpeg"/><Relationship Id="rId10" Type="http://schemas.openxmlformats.org/officeDocument/2006/relationships/image" Target="../media/image10.png"/><Relationship Id="rId19" Type="http://schemas.openxmlformats.org/officeDocument/2006/relationships/image" Target="../media/image15.png"/><Relationship Id="rId31" Type="http://schemas.openxmlformats.org/officeDocument/2006/relationships/image" Target="../media/image23.jpe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12.png"/><Relationship Id="rId22" Type="http://schemas.microsoft.com/office/2007/relationships/hdphoto" Target="../media/hdphoto11.wdp"/><Relationship Id="rId27" Type="http://schemas.openxmlformats.org/officeDocument/2006/relationships/image" Target="../media/image19.jpeg"/><Relationship Id="rId30" Type="http://schemas.openxmlformats.org/officeDocument/2006/relationships/image" Target="../media/image22.jpeg"/><Relationship Id="rId35"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aqua-blue-clean-clear-366280/" TargetMode="External"/><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14.wdp"/></Relationships>
</file>

<file path=ppt/slides/_rels/slide4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7.gif"/><Relationship Id="rId3" Type="http://schemas.microsoft.com/office/2007/relationships/hdphoto" Target="../media/hdphoto18.wdp"/><Relationship Id="rId7" Type="http://schemas.microsoft.com/office/2007/relationships/hdphoto" Target="../media/hdphoto19.wdp"/><Relationship Id="rId12"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30.png"/><Relationship Id="rId5" Type="http://schemas.microsoft.com/office/2007/relationships/hdphoto" Target="../media/hdphoto17.wdp"/><Relationship Id="rId10" Type="http://schemas.openxmlformats.org/officeDocument/2006/relationships/image" Target="../media/image53.png"/><Relationship Id="rId4" Type="http://schemas.openxmlformats.org/officeDocument/2006/relationships/image" Target="../media/image54.png"/><Relationship Id="rId9" Type="http://schemas.microsoft.com/office/2007/relationships/hdphoto" Target="../media/hdphoto16.wdp"/></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jpeg"/><Relationship Id="rId2" Type="http://schemas.openxmlformats.org/officeDocument/2006/relationships/image" Target="../media/image62.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6A08C-4528-42F3-AC4D-C94148BD7086}"/>
              </a:ext>
            </a:extLst>
          </p:cNvPr>
          <p:cNvSpPr>
            <a:spLocks noGrp="1"/>
          </p:cNvSpPr>
          <p:nvPr>
            <p:ph type="ctrTitle"/>
          </p:nvPr>
        </p:nvSpPr>
        <p:spPr>
          <a:xfrm>
            <a:off x="2345825" y="3328416"/>
            <a:ext cx="9144000" cy="1157464"/>
          </a:xfrm>
        </p:spPr>
        <p:txBody>
          <a:bodyPr>
            <a:normAutofit/>
            <a:scene3d>
              <a:camera prst="orthographicFront"/>
              <a:lightRig rig="threePt" dir="t"/>
            </a:scene3d>
            <a:sp3d extrusionH="57150">
              <a:bevelT w="38100" h="38100"/>
            </a:sp3d>
          </a:bodyPr>
          <a:lstStyle/>
          <a:p>
            <a:r>
              <a:rPr lang="en-CA" dirty="0" smtClean="0">
                <a:solidFill>
                  <a:srgbClr val="FFFFFF"/>
                </a:solidFill>
              </a:rPr>
              <a:t>CROWNS &amp; REWADS</a:t>
            </a:r>
            <a:endParaRPr lang="en-CA" dirty="0">
              <a:solidFill>
                <a:srgbClr val="FFFFFF"/>
              </a:solidFill>
            </a:endParaRPr>
          </a:p>
        </p:txBody>
      </p:sp>
      <p:sp>
        <p:nvSpPr>
          <p:cNvPr id="3" name="Subtitle 2">
            <a:extLst>
              <a:ext uri="{FF2B5EF4-FFF2-40B4-BE49-F238E27FC236}">
                <a16:creationId xmlns="" xmlns:a16="http://schemas.microsoft.com/office/drawing/2014/main" id="{CC3E6409-4E39-499A-A38E-1690385DB5A5}"/>
              </a:ext>
            </a:extLst>
          </p:cNvPr>
          <p:cNvSpPr>
            <a:spLocks noGrp="1"/>
          </p:cNvSpPr>
          <p:nvPr>
            <p:ph type="subTitle" idx="1"/>
          </p:nvPr>
        </p:nvSpPr>
        <p:spPr>
          <a:xfrm>
            <a:off x="2602527" y="4622404"/>
            <a:ext cx="8746625" cy="1098395"/>
          </a:xfrm>
        </p:spPr>
        <p:txBody>
          <a:bodyPr>
            <a:noAutofit/>
          </a:bodyPr>
          <a:lstStyle/>
          <a:p>
            <a:r>
              <a:rPr lang="en-CA" sz="2400" dirty="0" smtClean="0">
                <a:solidFill>
                  <a:srgbClr val="FFFFFF"/>
                </a:solidFill>
              </a:rPr>
              <a:t>From  THE  </a:t>
            </a:r>
            <a:r>
              <a:rPr lang="en-CA" sz="2400" dirty="0">
                <a:solidFill>
                  <a:srgbClr val="FFFFFF"/>
                </a:solidFill>
              </a:rPr>
              <a:t>JUDGMENT </a:t>
            </a:r>
            <a:r>
              <a:rPr lang="en-CA" sz="2400" dirty="0" smtClean="0">
                <a:solidFill>
                  <a:srgbClr val="FFFFFF"/>
                </a:solidFill>
              </a:rPr>
              <a:t> THRONE  OF  YAHUSHA</a:t>
            </a:r>
          </a:p>
          <a:p>
            <a:r>
              <a:rPr lang="en-CA" sz="2400" cap="none" dirty="0" smtClean="0">
                <a:solidFill>
                  <a:srgbClr val="FFFFFF"/>
                </a:solidFill>
              </a:rPr>
              <a:t>(All Scriptures are from the KJV unless otherwise noted.)</a:t>
            </a:r>
            <a:endParaRPr lang="en-CA" sz="2400" cap="none" dirty="0">
              <a:solidFill>
                <a:srgbClr val="FFFFFF"/>
              </a:solidFill>
            </a:endParaRPr>
          </a:p>
        </p:txBody>
      </p:sp>
      <p:pic>
        <p:nvPicPr>
          <p:cNvPr id="2051" name="Picture 3" descr="C:\Users\Rae\Desktop\CROWN OF LIFE R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833" l="0" r="95500"/>
                    </a14:imgEffect>
                  </a14:imgLayer>
                </a14:imgProps>
              </a:ext>
              <a:ext uri="{28A0092B-C50C-407E-A947-70E740481C1C}">
                <a14:useLocalDpi xmlns:a14="http://schemas.microsoft.com/office/drawing/2010/main" val="0"/>
              </a:ext>
            </a:extLst>
          </a:blip>
          <a:srcRect/>
          <a:stretch>
            <a:fillRect/>
          </a:stretch>
        </p:blipFill>
        <p:spPr bwMode="auto">
          <a:xfrm>
            <a:off x="9713275" y="3918482"/>
            <a:ext cx="3065182" cy="30651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ae\Desktop\CROWN OF LIFE REV 2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884" y="368299"/>
            <a:ext cx="4679950" cy="26797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7" name="Picture 3" descr="C:\Users\Rae\Desktop\KJV bible.jpg"/>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3846159">
            <a:off x="167243" y="4370071"/>
            <a:ext cx="2635335" cy="1851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63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948690" y="235179"/>
            <a:ext cx="10149839"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C00000"/>
                </a:solidFill>
              </a:rPr>
              <a:t>Salvation  Is  </a:t>
            </a:r>
            <a:r>
              <a:rPr lang="en-CA" sz="4000" b="1" dirty="0" smtClean="0">
                <a:solidFill>
                  <a:srgbClr val="0070C0"/>
                </a:solidFill>
              </a:rPr>
              <a:t>received at baptism …</a:t>
            </a:r>
            <a:r>
              <a:rPr lang="en-CA" sz="4000" b="1" dirty="0" smtClean="0">
                <a:solidFill>
                  <a:srgbClr val="C00000"/>
                </a:solidFill>
              </a:rPr>
              <a:t>  </a:t>
            </a:r>
            <a:br>
              <a:rPr lang="en-CA" sz="4000" b="1" dirty="0" smtClean="0">
                <a:solidFill>
                  <a:srgbClr val="C00000"/>
                </a:solidFill>
              </a:rPr>
            </a:br>
            <a:r>
              <a:rPr lang="en-CA" sz="4000" b="1" dirty="0" smtClean="0">
                <a:solidFill>
                  <a:schemeClr val="tx1">
                    <a:lumMod val="65000"/>
                    <a:lumOff val="35000"/>
                  </a:schemeClr>
                </a:solidFill>
              </a:rPr>
              <a:t>but  is  </a:t>
            </a:r>
            <a:r>
              <a:rPr lang="en-CA" sz="4000" b="1" dirty="0" smtClean="0">
                <a:solidFill>
                  <a:srgbClr val="C00000"/>
                </a:solidFill>
              </a:rPr>
              <a:t>salvation  </a:t>
            </a:r>
            <a:r>
              <a:rPr lang="en-CA" sz="4000" b="1" dirty="0" smtClean="0">
                <a:solidFill>
                  <a:srgbClr val="FFC000"/>
                </a:solidFill>
              </a:rPr>
              <a:t>retained</a:t>
            </a:r>
            <a:r>
              <a:rPr lang="en-CA" sz="4000" b="1" dirty="0" smtClean="0">
                <a:solidFill>
                  <a:srgbClr val="C00000"/>
                </a:solidFill>
              </a:rPr>
              <a:t>?</a:t>
            </a:r>
            <a:endParaRPr lang="en-CA" sz="4000" b="1" dirty="0">
              <a:solidFill>
                <a:srgbClr val="FFC000"/>
              </a:solidFill>
            </a:endParaRPr>
          </a:p>
        </p:txBody>
      </p:sp>
      <p:sp>
        <p:nvSpPr>
          <p:cNvPr id="3" name="Content Placeholder 2">
            <a:extLst>
              <a:ext uri="{FF2B5EF4-FFF2-40B4-BE49-F238E27FC236}">
                <a16:creationId xmlns="" xmlns:a16="http://schemas.microsoft.com/office/drawing/2014/main" id="{2BD0C549-BE04-4BE9-BFEC-CC70AA216C7D}"/>
              </a:ext>
            </a:extLst>
          </p:cNvPr>
          <p:cNvSpPr>
            <a:spLocks noGrp="1"/>
          </p:cNvSpPr>
          <p:nvPr>
            <p:ph sz="half" idx="1"/>
          </p:nvPr>
        </p:nvSpPr>
        <p:spPr>
          <a:xfrm>
            <a:off x="792481" y="3550920"/>
            <a:ext cx="3482322" cy="2407920"/>
          </a:xfrm>
        </p:spPr>
        <p:txBody>
          <a:bodyPr>
            <a:noAutofit/>
            <a:scene3d>
              <a:camera prst="orthographicFront"/>
              <a:lightRig rig="threePt" dir="t"/>
            </a:scene3d>
            <a:sp3d extrusionH="57150">
              <a:bevelT w="38100" h="38100"/>
            </a:sp3d>
          </a:bodyPr>
          <a:lstStyle/>
          <a:p>
            <a:pPr marL="0" indent="0" algn="ctr">
              <a:buNone/>
            </a:pPr>
            <a:r>
              <a:rPr lang="en-US" sz="2800" dirty="0" smtClean="0">
                <a:solidFill>
                  <a:srgbClr val="002060"/>
                </a:solidFill>
              </a:rPr>
              <a:t>Here the </a:t>
            </a:r>
            <a:r>
              <a:rPr lang="en-US" sz="2800" i="1" dirty="0" smtClean="0">
                <a:solidFill>
                  <a:srgbClr val="002060"/>
                </a:solidFill>
              </a:rPr>
              <a:t>KJV</a:t>
            </a:r>
            <a:r>
              <a:rPr lang="en-US" sz="2800" dirty="0" smtClean="0">
                <a:solidFill>
                  <a:srgbClr val="002060"/>
                </a:solidFill>
              </a:rPr>
              <a:t> records </a:t>
            </a:r>
            <a:r>
              <a:rPr lang="en-US" sz="2800" b="1" u="sng" dirty="0" smtClean="0">
                <a:solidFill>
                  <a:srgbClr val="002060"/>
                </a:solidFill>
              </a:rPr>
              <a:t>everlastin</a:t>
            </a:r>
            <a:r>
              <a:rPr lang="en-US" sz="2800" b="1" dirty="0" smtClean="0">
                <a:solidFill>
                  <a:srgbClr val="002060"/>
                </a:solidFill>
              </a:rPr>
              <a:t>g </a:t>
            </a:r>
            <a:r>
              <a:rPr lang="en-US" sz="2800" b="1" u="sng" dirty="0" smtClean="0">
                <a:solidFill>
                  <a:srgbClr val="002060"/>
                </a:solidFill>
              </a:rPr>
              <a:t>life</a:t>
            </a:r>
            <a:r>
              <a:rPr lang="en-US" sz="2800" dirty="0">
                <a:solidFill>
                  <a:srgbClr val="002060"/>
                </a:solidFill>
              </a:rPr>
              <a:t> </a:t>
            </a:r>
            <a:r>
              <a:rPr lang="en-US" sz="2800" dirty="0" smtClean="0">
                <a:solidFill>
                  <a:srgbClr val="002060"/>
                </a:solidFill>
              </a:rPr>
              <a:t>for believing on the Son. </a:t>
            </a:r>
          </a:p>
          <a:p>
            <a:pPr marL="0" indent="0" algn="ctr">
              <a:buNone/>
            </a:pPr>
            <a:r>
              <a:rPr lang="en-US" sz="2800" b="1" u="sng" dirty="0" smtClean="0">
                <a:solidFill>
                  <a:srgbClr val="C00000"/>
                </a:solidFill>
              </a:rPr>
              <a:t>This is correct</a:t>
            </a:r>
            <a:r>
              <a:rPr lang="en-US" sz="2800" b="1" dirty="0" smtClean="0">
                <a:solidFill>
                  <a:srgbClr val="C00000"/>
                </a:solidFill>
              </a:rPr>
              <a:t>!</a:t>
            </a:r>
            <a:endParaRPr lang="en-US" sz="2800" i="1" dirty="0">
              <a:solidFill>
                <a:srgbClr val="C00000"/>
              </a:solidFill>
            </a:endParaRPr>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4793134" y="4882699"/>
            <a:ext cx="6644514" cy="1304355"/>
          </a:xfrm>
        </p:spPr>
        <p:txBody>
          <a:bodyPr>
            <a:normAutofit fontScale="85000" lnSpcReduction="10000"/>
            <a:scene3d>
              <a:camera prst="orthographicFront"/>
              <a:lightRig rig="threePt" dir="t"/>
            </a:scene3d>
            <a:sp3d extrusionH="57150">
              <a:bevelT w="38100" h="38100"/>
            </a:sp3d>
          </a:bodyPr>
          <a:lstStyle/>
          <a:p>
            <a:r>
              <a:rPr lang="en-US" sz="2600" b="1" u="sng" dirty="0" smtClean="0">
                <a:solidFill>
                  <a:srgbClr val="C00000"/>
                </a:solidFill>
              </a:rPr>
              <a:t>BUT</a:t>
            </a:r>
            <a:r>
              <a:rPr lang="en-US" dirty="0" smtClean="0">
                <a:solidFill>
                  <a:srgbClr val="C00000"/>
                </a:solidFill>
              </a:rPr>
              <a:t>, the question is this:  </a:t>
            </a:r>
            <a:r>
              <a:rPr lang="en-US" dirty="0" smtClean="0">
                <a:solidFill>
                  <a:srgbClr val="002060"/>
                </a:solidFill>
              </a:rPr>
              <a:t>Once a person is given salvation, is their salvation secure on this earth, </a:t>
            </a:r>
            <a:r>
              <a:rPr lang="en-US" sz="2600" b="1" u="sng" dirty="0" smtClean="0">
                <a:solidFill>
                  <a:srgbClr val="C00000"/>
                </a:solidFill>
              </a:rPr>
              <a:t>IF</a:t>
            </a:r>
            <a:r>
              <a:rPr lang="en-US" dirty="0" smtClean="0">
                <a:solidFill>
                  <a:srgbClr val="002060"/>
                </a:solidFill>
              </a:rPr>
              <a:t> </a:t>
            </a:r>
            <a:r>
              <a:rPr lang="en-US" b="1" u="sng" dirty="0" smtClean="0">
                <a:solidFill>
                  <a:srgbClr val="002060"/>
                </a:solidFill>
              </a:rPr>
              <a:t>the</a:t>
            </a:r>
            <a:r>
              <a:rPr lang="en-US" b="1" dirty="0" smtClean="0">
                <a:solidFill>
                  <a:srgbClr val="002060"/>
                </a:solidFill>
              </a:rPr>
              <a:t>y </a:t>
            </a:r>
            <a:r>
              <a:rPr lang="en-US" b="1" u="sng" dirty="0" smtClean="0">
                <a:solidFill>
                  <a:srgbClr val="FF0000"/>
                </a:solidFill>
              </a:rPr>
              <a:t>do not choose to </a:t>
            </a:r>
            <a:r>
              <a:rPr lang="en-US" b="1" dirty="0" smtClean="0">
                <a:solidFill>
                  <a:srgbClr val="FF0000"/>
                </a:solidFill>
              </a:rPr>
              <a:t>g</a:t>
            </a:r>
            <a:r>
              <a:rPr lang="en-US" b="1" u="sng" dirty="0" smtClean="0">
                <a:solidFill>
                  <a:srgbClr val="FF0000"/>
                </a:solidFill>
              </a:rPr>
              <a:t>row</a:t>
            </a:r>
            <a:r>
              <a:rPr lang="en-US" b="1" dirty="0" smtClean="0">
                <a:solidFill>
                  <a:srgbClr val="FF0000"/>
                </a:solidFill>
              </a:rPr>
              <a:t> </a:t>
            </a:r>
            <a:br>
              <a:rPr lang="en-US" b="1" dirty="0" smtClean="0">
                <a:solidFill>
                  <a:srgbClr val="FF0000"/>
                </a:solidFill>
              </a:rPr>
            </a:br>
            <a:r>
              <a:rPr lang="en-US" b="1" u="sng" dirty="0" smtClean="0">
                <a:solidFill>
                  <a:srgbClr val="0070C0"/>
                </a:solidFill>
              </a:rPr>
              <a:t>in Yahusha and follow ALL of His Torah instructions</a:t>
            </a:r>
            <a:r>
              <a:rPr lang="en-US" sz="2100" b="1" dirty="0" smtClean="0">
                <a:solidFill>
                  <a:srgbClr val="0070C0"/>
                </a:solidFill>
              </a:rPr>
              <a:t>?</a:t>
            </a:r>
            <a:endParaRPr lang="en-US" b="1" dirty="0">
              <a:solidFill>
                <a:srgbClr val="0070C0"/>
              </a:solidFill>
            </a:endParaRPr>
          </a:p>
        </p:txBody>
      </p:sp>
      <p:sp>
        <p:nvSpPr>
          <p:cNvPr id="5" name="Slide Number Placeholder 4"/>
          <p:cNvSpPr>
            <a:spLocks noGrp="1"/>
          </p:cNvSpPr>
          <p:nvPr>
            <p:ph type="sldNum" sz="quarter" idx="12"/>
          </p:nvPr>
        </p:nvSpPr>
        <p:spPr>
          <a:xfrm>
            <a:off x="11566181" y="6435447"/>
            <a:ext cx="811019" cy="503578"/>
          </a:xfrm>
        </p:spPr>
        <p:txBody>
          <a:bodyPr/>
          <a:lstStyle/>
          <a:p>
            <a:fld id="{B9EAB3BA-07EE-4B64-A177-47C30D775877}" type="slidenum">
              <a:rPr lang="en-US" smtClean="0"/>
              <a:pPr/>
              <a:t>10</a:t>
            </a:fld>
            <a:endParaRPr lang="en-US" dirty="0"/>
          </a:p>
        </p:txBody>
      </p:sp>
      <p:sp>
        <p:nvSpPr>
          <p:cNvPr id="6" name="Content Placeholder 3">
            <a:extLst>
              <a:ext uri="{FF2B5EF4-FFF2-40B4-BE49-F238E27FC236}">
                <a16:creationId xmlns="" xmlns:a16="http://schemas.microsoft.com/office/drawing/2014/main" id="{984C7F47-38F2-4B8C-AE62-7DC59E4FECFB}"/>
              </a:ext>
            </a:extLst>
          </p:cNvPr>
          <p:cNvSpPr txBox="1">
            <a:spLocks/>
          </p:cNvSpPr>
          <p:nvPr/>
        </p:nvSpPr>
        <p:spPr>
          <a:xfrm>
            <a:off x="1060977" y="1403587"/>
            <a:ext cx="2945329" cy="2032632"/>
          </a:xfrm>
          <a:prstGeom prst="rect">
            <a:avLst/>
          </a:prstGeom>
          <a:solidFill>
            <a:schemeClr val="accent5">
              <a:lumMod val="20000"/>
              <a:lumOff val="80000"/>
            </a:schemeClr>
          </a:solidFill>
          <a:scene3d>
            <a:camera prst="orthographicFront"/>
            <a:lightRig rig="threePt" dir="t"/>
          </a:scene3d>
          <a:sp3d>
            <a:bevelT/>
          </a:sp3d>
        </p:spPr>
        <p:txBody>
          <a:bodyPr vert="horz" lIns="91440" tIns="45720" rIns="91440" bIns="45720" rtlCol="0">
            <a:normAutofit/>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400" b="1" dirty="0" smtClean="0">
                <a:solidFill>
                  <a:srgbClr val="C00000"/>
                </a:solidFill>
              </a:rPr>
              <a:t>J</a:t>
            </a:r>
            <a:r>
              <a:rPr lang="en-US" sz="2400" b="1" u="sng" dirty="0" smtClean="0">
                <a:solidFill>
                  <a:srgbClr val="C00000"/>
                </a:solidFill>
              </a:rPr>
              <a:t>ohn 3:36</a:t>
            </a:r>
            <a:r>
              <a:rPr lang="en-US" sz="2400" b="1" dirty="0" smtClean="0">
                <a:solidFill>
                  <a:srgbClr val="C00000"/>
                </a:solidFill>
              </a:rPr>
              <a:t>  </a:t>
            </a:r>
            <a:r>
              <a:rPr lang="en-US" sz="2300" b="1" dirty="0" smtClean="0">
                <a:solidFill>
                  <a:srgbClr val="C00000"/>
                </a:solidFill>
              </a:rPr>
              <a:t/>
            </a:r>
            <a:br>
              <a:rPr lang="en-US" sz="2300" b="1" dirty="0" smtClean="0">
                <a:solidFill>
                  <a:srgbClr val="C00000"/>
                </a:solidFill>
              </a:rPr>
            </a:br>
            <a:r>
              <a:rPr lang="en-US" sz="2300" b="1" dirty="0" smtClean="0">
                <a:solidFill>
                  <a:srgbClr val="C00000"/>
                </a:solidFill>
              </a:rPr>
              <a:t>       </a:t>
            </a:r>
            <a:r>
              <a:rPr lang="en-US" dirty="0" smtClean="0">
                <a:solidFill>
                  <a:schemeClr val="accent6">
                    <a:lumMod val="75000"/>
                  </a:schemeClr>
                </a:solidFill>
              </a:rPr>
              <a:t>[1</a:t>
            </a:r>
            <a:r>
              <a:rPr lang="en-US" baseline="30000" dirty="0" smtClean="0">
                <a:solidFill>
                  <a:schemeClr val="accent6">
                    <a:lumMod val="75000"/>
                  </a:schemeClr>
                </a:solidFill>
              </a:rPr>
              <a:t>st</a:t>
            </a:r>
            <a:r>
              <a:rPr lang="en-US" dirty="0" smtClean="0">
                <a:solidFill>
                  <a:schemeClr val="accent6">
                    <a:lumMod val="75000"/>
                  </a:schemeClr>
                </a:solidFill>
              </a:rPr>
              <a:t> Part - </a:t>
            </a:r>
            <a:r>
              <a:rPr lang="en-US" i="1" dirty="0" smtClean="0">
                <a:solidFill>
                  <a:schemeClr val="accent6">
                    <a:lumMod val="75000"/>
                  </a:schemeClr>
                </a:solidFill>
              </a:rPr>
              <a:t>KJV</a:t>
            </a:r>
            <a:r>
              <a:rPr lang="en-US" dirty="0" smtClean="0">
                <a:solidFill>
                  <a:schemeClr val="accent6">
                    <a:lumMod val="75000"/>
                  </a:schemeClr>
                </a:solidFill>
              </a:rPr>
              <a:t>]</a:t>
            </a:r>
            <a:endParaRPr lang="en-US" u="sng" dirty="0" smtClean="0">
              <a:solidFill>
                <a:schemeClr val="accent6">
                  <a:lumMod val="75000"/>
                </a:schemeClr>
              </a:solidFill>
            </a:endParaRPr>
          </a:p>
          <a:p>
            <a:pPr marL="0" indent="0">
              <a:buNone/>
            </a:pPr>
            <a:r>
              <a:rPr lang="en-US" dirty="0">
                <a:solidFill>
                  <a:srgbClr val="002060"/>
                </a:solidFill>
              </a:rPr>
              <a:t>He that believeth on the Son hath </a:t>
            </a:r>
            <a:r>
              <a:rPr lang="en-US" b="1" u="sng" dirty="0">
                <a:solidFill>
                  <a:srgbClr val="002060"/>
                </a:solidFill>
              </a:rPr>
              <a:t>everlastin</a:t>
            </a:r>
            <a:r>
              <a:rPr lang="en-US" b="1" dirty="0">
                <a:solidFill>
                  <a:srgbClr val="002060"/>
                </a:solidFill>
              </a:rPr>
              <a:t>g </a:t>
            </a:r>
            <a:r>
              <a:rPr lang="en-US" b="1" u="sng" dirty="0">
                <a:solidFill>
                  <a:srgbClr val="002060"/>
                </a:solidFill>
              </a:rPr>
              <a:t>life</a:t>
            </a:r>
            <a:r>
              <a:rPr lang="en-US" dirty="0">
                <a:solidFill>
                  <a:srgbClr val="002060"/>
                </a:solidFill>
              </a:rPr>
              <a:t>: </a:t>
            </a:r>
          </a:p>
        </p:txBody>
      </p:sp>
      <p:sp>
        <p:nvSpPr>
          <p:cNvPr id="7" name="Content Placeholder 3">
            <a:extLst>
              <a:ext uri="{FF2B5EF4-FFF2-40B4-BE49-F238E27FC236}">
                <a16:creationId xmlns="" xmlns:a16="http://schemas.microsoft.com/office/drawing/2014/main" id="{984C7F47-38F2-4B8C-AE62-7DC59E4FECFB}"/>
              </a:ext>
            </a:extLst>
          </p:cNvPr>
          <p:cNvSpPr txBox="1">
            <a:spLocks/>
          </p:cNvSpPr>
          <p:nvPr/>
        </p:nvSpPr>
        <p:spPr>
          <a:xfrm>
            <a:off x="5110769" y="1403587"/>
            <a:ext cx="5832908" cy="2032632"/>
          </a:xfrm>
          <a:prstGeom prst="rect">
            <a:avLst/>
          </a:prstGeom>
          <a:solidFill>
            <a:schemeClr val="accent2">
              <a:lumMod val="20000"/>
              <a:lumOff val="80000"/>
            </a:schemeClr>
          </a:solidFill>
          <a:scene3d>
            <a:camera prst="orthographicFront"/>
            <a:lightRig rig="threePt" dir="t"/>
          </a:scene3d>
          <a:sp3d>
            <a:bevelT/>
          </a:sp3d>
        </p:spPr>
        <p:txBody>
          <a:bodyPr vert="horz" lIns="91440" tIns="45720" rIns="91440" bIns="45720" rtlCol="0">
            <a:normAutofit/>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400" b="1" dirty="0" smtClean="0">
                <a:solidFill>
                  <a:srgbClr val="C00000"/>
                </a:solidFill>
              </a:rPr>
              <a:t>J</a:t>
            </a:r>
            <a:r>
              <a:rPr lang="en-US" sz="2400" b="1" u="sng" dirty="0" smtClean="0">
                <a:solidFill>
                  <a:srgbClr val="C00000"/>
                </a:solidFill>
              </a:rPr>
              <a:t>ohn 3:36</a:t>
            </a:r>
            <a:r>
              <a:rPr lang="en-US" sz="2400" b="1" dirty="0" smtClean="0">
                <a:solidFill>
                  <a:srgbClr val="C00000"/>
                </a:solidFill>
              </a:rPr>
              <a:t>  </a:t>
            </a:r>
            <a:r>
              <a:rPr lang="en-US" sz="2300" b="1" dirty="0" smtClean="0">
                <a:solidFill>
                  <a:srgbClr val="C00000"/>
                </a:solidFill>
              </a:rPr>
              <a:t/>
            </a:r>
            <a:br>
              <a:rPr lang="en-US" sz="2300" b="1" dirty="0" smtClean="0">
                <a:solidFill>
                  <a:srgbClr val="C00000"/>
                </a:solidFill>
              </a:rPr>
            </a:br>
            <a:r>
              <a:rPr lang="en-US" sz="2300" b="1" dirty="0" smtClean="0">
                <a:solidFill>
                  <a:srgbClr val="C00000"/>
                </a:solidFill>
              </a:rPr>
              <a:t>       </a:t>
            </a:r>
            <a:r>
              <a:rPr lang="en-US" dirty="0" smtClean="0">
                <a:solidFill>
                  <a:schemeClr val="accent6">
                    <a:lumMod val="75000"/>
                  </a:schemeClr>
                </a:solidFill>
              </a:rPr>
              <a:t>[2</a:t>
            </a:r>
            <a:r>
              <a:rPr lang="en-US" baseline="30000" dirty="0" smtClean="0">
                <a:solidFill>
                  <a:schemeClr val="accent6">
                    <a:lumMod val="75000"/>
                  </a:schemeClr>
                </a:solidFill>
              </a:rPr>
              <a:t>nd</a:t>
            </a:r>
            <a:r>
              <a:rPr lang="en-US" dirty="0" smtClean="0">
                <a:solidFill>
                  <a:schemeClr val="accent6">
                    <a:lumMod val="75000"/>
                  </a:schemeClr>
                </a:solidFill>
              </a:rPr>
              <a:t> Part - </a:t>
            </a:r>
            <a:r>
              <a:rPr lang="en-US" i="1" dirty="0" smtClean="0">
                <a:solidFill>
                  <a:schemeClr val="accent6">
                    <a:lumMod val="75000"/>
                  </a:schemeClr>
                </a:solidFill>
              </a:rPr>
              <a:t>KJV</a:t>
            </a:r>
            <a:r>
              <a:rPr lang="en-US" dirty="0" smtClean="0">
                <a:solidFill>
                  <a:schemeClr val="accent6">
                    <a:lumMod val="75000"/>
                  </a:schemeClr>
                </a:solidFill>
              </a:rPr>
              <a:t>]</a:t>
            </a:r>
            <a:endParaRPr lang="en-US" u="sng" dirty="0" smtClean="0">
              <a:solidFill>
                <a:schemeClr val="accent6">
                  <a:lumMod val="75000"/>
                </a:schemeClr>
              </a:solidFill>
            </a:endParaRPr>
          </a:p>
          <a:p>
            <a:r>
              <a:rPr lang="en-US" dirty="0" smtClean="0">
                <a:solidFill>
                  <a:srgbClr val="002060"/>
                </a:solidFill>
              </a:rPr>
              <a:t>… and he that believeth not the Son shall not see life;  but the wrath of  </a:t>
            </a:r>
            <a:r>
              <a:rPr lang="en-US" dirty="0" err="1" smtClean="0">
                <a:solidFill>
                  <a:srgbClr val="002060"/>
                </a:solidFill>
              </a:rPr>
              <a:t>Yahuwa</a:t>
            </a:r>
            <a:r>
              <a:rPr lang="en-US" dirty="0" smtClean="0">
                <a:solidFill>
                  <a:srgbClr val="002060"/>
                </a:solidFill>
              </a:rPr>
              <a:t> </a:t>
            </a:r>
            <a:r>
              <a:rPr lang="en-US" dirty="0" err="1" smtClean="0">
                <a:solidFill>
                  <a:srgbClr val="002060"/>
                </a:solidFill>
              </a:rPr>
              <a:t>abideth</a:t>
            </a:r>
            <a:r>
              <a:rPr lang="en-US" dirty="0" smtClean="0">
                <a:solidFill>
                  <a:srgbClr val="002060"/>
                </a:solidFill>
              </a:rPr>
              <a:t> on him.  </a:t>
            </a:r>
            <a:endParaRPr lang="en-US" i="1" dirty="0" smtClean="0">
              <a:solidFill>
                <a:schemeClr val="tx1">
                  <a:lumMod val="85000"/>
                  <a:lumOff val="15000"/>
                </a:schemeClr>
              </a:solidFill>
            </a:endParaRPr>
          </a:p>
          <a:p>
            <a:pPr marL="0" indent="0">
              <a:buFont typeface="Arial" panose="020B0604020202020204" pitchFamily="34" charset="0"/>
              <a:buNone/>
            </a:pPr>
            <a:endParaRPr lang="en-US" i="1" dirty="0">
              <a:solidFill>
                <a:srgbClr val="002060"/>
              </a:solidFill>
            </a:endParaRPr>
          </a:p>
        </p:txBody>
      </p:sp>
      <p:sp>
        <p:nvSpPr>
          <p:cNvPr id="8" name="Content Placeholder 2">
            <a:extLst>
              <a:ext uri="{FF2B5EF4-FFF2-40B4-BE49-F238E27FC236}">
                <a16:creationId xmlns="" xmlns:a16="http://schemas.microsoft.com/office/drawing/2014/main" id="{2BD0C549-BE04-4BE9-BFEC-CC70AA216C7D}"/>
              </a:ext>
            </a:extLst>
          </p:cNvPr>
          <p:cNvSpPr txBox="1">
            <a:spLocks/>
          </p:cNvSpPr>
          <p:nvPr/>
        </p:nvSpPr>
        <p:spPr>
          <a:xfrm>
            <a:off x="4741864" y="3361571"/>
            <a:ext cx="6581456" cy="1547261"/>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US" sz="2400" dirty="0" smtClean="0">
                <a:solidFill>
                  <a:srgbClr val="002060"/>
                </a:solidFill>
              </a:rPr>
              <a:t>Here the </a:t>
            </a:r>
            <a:r>
              <a:rPr lang="en-US" sz="2400" i="1" dirty="0" smtClean="0">
                <a:solidFill>
                  <a:srgbClr val="002060"/>
                </a:solidFill>
              </a:rPr>
              <a:t>KJV</a:t>
            </a:r>
            <a:r>
              <a:rPr lang="en-US" sz="2400" dirty="0" smtClean="0">
                <a:solidFill>
                  <a:srgbClr val="002060"/>
                </a:solidFill>
              </a:rPr>
              <a:t> also records </a:t>
            </a:r>
            <a:r>
              <a:rPr lang="en-US" sz="2400" b="1" u="sng" dirty="0" smtClean="0">
                <a:solidFill>
                  <a:srgbClr val="002060"/>
                </a:solidFill>
              </a:rPr>
              <a:t>there is no</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b="1" u="sng" dirty="0" smtClean="0">
                <a:solidFill>
                  <a:srgbClr val="002060"/>
                </a:solidFill>
              </a:rPr>
              <a:t>everlastin</a:t>
            </a:r>
            <a:r>
              <a:rPr lang="en-US" sz="2400" b="1" dirty="0" smtClean="0">
                <a:solidFill>
                  <a:srgbClr val="002060"/>
                </a:solidFill>
              </a:rPr>
              <a:t>g </a:t>
            </a:r>
            <a:r>
              <a:rPr lang="en-US" sz="2400" b="1" u="sng" dirty="0" smtClean="0">
                <a:solidFill>
                  <a:srgbClr val="002060"/>
                </a:solidFill>
              </a:rPr>
              <a:t>life</a:t>
            </a:r>
            <a:r>
              <a:rPr lang="en-US" sz="2400" dirty="0" smtClean="0">
                <a:solidFill>
                  <a:srgbClr val="002060"/>
                </a:solidFill>
              </a:rPr>
              <a:t> for not believing on the Son. </a:t>
            </a:r>
          </a:p>
          <a:p>
            <a:pPr marL="0" indent="0" algn="ctr">
              <a:buFont typeface="Arial" panose="020B0604020202020204" pitchFamily="34" charset="0"/>
              <a:buNone/>
            </a:pPr>
            <a:r>
              <a:rPr lang="en-US" sz="2400" b="1" u="sng" dirty="0" smtClean="0">
                <a:solidFill>
                  <a:srgbClr val="C00000"/>
                </a:solidFill>
              </a:rPr>
              <a:t>This is ALSO correct</a:t>
            </a:r>
            <a:r>
              <a:rPr lang="en-US" sz="2400" b="1" dirty="0" smtClean="0">
                <a:solidFill>
                  <a:srgbClr val="C00000"/>
                </a:solidFill>
              </a:rPr>
              <a:t>!</a:t>
            </a:r>
            <a:r>
              <a:rPr lang="en-CA" sz="2400" dirty="0" smtClean="0">
                <a:solidFill>
                  <a:srgbClr val="C00000"/>
                </a:solidFill>
              </a:rPr>
              <a:t> </a:t>
            </a:r>
            <a:endParaRPr lang="en-US" sz="2400" i="1" dirty="0">
              <a:solidFill>
                <a:srgbClr val="C00000"/>
              </a:solidFill>
            </a:endParaRPr>
          </a:p>
        </p:txBody>
      </p:sp>
      <p:sp>
        <p:nvSpPr>
          <p:cNvPr id="10" name="Title 1">
            <a:extLst>
              <a:ext uri="{FF2B5EF4-FFF2-40B4-BE49-F238E27FC236}">
                <a16:creationId xmlns="" xmlns:a16="http://schemas.microsoft.com/office/drawing/2014/main" id="{89258122-C1FD-48E9-A160-EA23CE26434F}"/>
              </a:ext>
            </a:extLst>
          </p:cNvPr>
          <p:cNvSpPr txBox="1">
            <a:spLocks/>
          </p:cNvSpPr>
          <p:nvPr/>
        </p:nvSpPr>
        <p:spPr>
          <a:xfrm>
            <a:off x="0" y="6153912"/>
            <a:ext cx="12192000" cy="943620"/>
          </a:xfrm>
          <a:prstGeom prst="rect">
            <a:avLst/>
          </a:prstGeom>
        </p:spPr>
        <p:txBody>
          <a:bodyPr vert="horz" lIns="91440" tIns="45720" rIns="91440" bIns="45720" rtlCol="0" anchor="t">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b="1" cap="none" dirty="0" smtClean="0">
                <a:solidFill>
                  <a:srgbClr val="7030A0"/>
                </a:solidFill>
                <a:effectLst>
                  <a:glow rad="127000">
                    <a:schemeClr val="bg1"/>
                  </a:glow>
                </a:effectLst>
              </a:rPr>
              <a:t>What about the words:  </a:t>
            </a:r>
            <a:r>
              <a:rPr lang="en-CA" b="1" cap="none" dirty="0" smtClean="0">
                <a:solidFill>
                  <a:srgbClr val="C00000"/>
                </a:solidFill>
                <a:effectLst>
                  <a:glow rad="127000">
                    <a:srgbClr val="FFFF00"/>
                  </a:glow>
                </a:effectLst>
              </a:rPr>
              <a:t>“depart from me, I never knew you”?</a:t>
            </a:r>
            <a:endParaRPr lang="en-CA" b="1" dirty="0">
              <a:solidFill>
                <a:srgbClr val="C00000"/>
              </a:solidFill>
              <a:effectLst>
                <a:glow rad="127000">
                  <a:srgbClr val="FFFF00"/>
                </a:glow>
              </a:effectLst>
            </a:endParaRPr>
          </a:p>
        </p:txBody>
      </p:sp>
    </p:spTree>
    <p:extLst>
      <p:ext uri="{BB962C8B-B14F-4D97-AF65-F5344CB8AC3E}">
        <p14:creationId xmlns:p14="http://schemas.microsoft.com/office/powerpoint/2010/main" val="1315650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anim calcmode="lin" valueType="num">
                                      <p:cBhvr>
                                        <p:cTn id="2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outVertical)">
                                      <p:cBhvr>
                                        <p:cTn id="27" dur="125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1260958" y="141498"/>
            <a:ext cx="9605635"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0070C0"/>
                </a:solidFill>
                <a:latin typeface="Comic Sans MS" pitchFamily="66" charset="0"/>
              </a:rPr>
              <a:t>John 3:36</a:t>
            </a:r>
            <a:r>
              <a:rPr lang="en-CA" sz="4000" b="1" cap="none" dirty="0" smtClean="0">
                <a:solidFill>
                  <a:srgbClr val="0070C0"/>
                </a:solidFill>
                <a:latin typeface="Comic Sans MS" pitchFamily="66" charset="0"/>
              </a:rPr>
              <a:t> should have this message </a:t>
            </a:r>
            <a:br>
              <a:rPr lang="en-CA" sz="4000" b="1" cap="none" dirty="0" smtClean="0">
                <a:solidFill>
                  <a:srgbClr val="0070C0"/>
                </a:solidFill>
                <a:latin typeface="Comic Sans MS" pitchFamily="66" charset="0"/>
              </a:rPr>
            </a:br>
            <a:r>
              <a:rPr lang="en-CA" sz="4000" b="1" cap="none" dirty="0" smtClean="0">
                <a:solidFill>
                  <a:srgbClr val="0070C0"/>
                </a:solidFill>
                <a:latin typeface="Comic Sans MS" pitchFamily="66" charset="0"/>
              </a:rPr>
              <a:t>in every single revision or translation!</a:t>
            </a:r>
            <a:br>
              <a:rPr lang="en-CA" sz="4000" b="1" cap="none" dirty="0" smtClean="0">
                <a:solidFill>
                  <a:srgbClr val="0070C0"/>
                </a:solidFill>
                <a:latin typeface="Comic Sans MS" pitchFamily="66" charset="0"/>
              </a:rPr>
            </a:br>
            <a:r>
              <a:rPr lang="en-CA" sz="3100" dirty="0" smtClean="0">
                <a:solidFill>
                  <a:schemeClr val="tx1">
                    <a:lumMod val="85000"/>
                    <a:lumOff val="15000"/>
                  </a:schemeClr>
                </a:solidFill>
              </a:rPr>
              <a:t> </a:t>
            </a:r>
            <a:endParaRPr lang="en-CA" sz="3100" dirty="0">
              <a:solidFill>
                <a:schemeClr val="tx1">
                  <a:lumMod val="85000"/>
                  <a:lumOff val="15000"/>
                </a:schemeClr>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11</a:t>
            </a:fld>
            <a:endParaRPr lang="en-US" dirty="0"/>
          </a:p>
        </p:txBody>
      </p:sp>
      <p:sp>
        <p:nvSpPr>
          <p:cNvPr id="7" name="Title 1">
            <a:extLst>
              <a:ext uri="{FF2B5EF4-FFF2-40B4-BE49-F238E27FC236}">
                <a16:creationId xmlns="" xmlns:a16="http://schemas.microsoft.com/office/drawing/2014/main" id="{89258122-C1FD-48E9-A160-EA23CE26434F}"/>
              </a:ext>
            </a:extLst>
          </p:cNvPr>
          <p:cNvSpPr txBox="1">
            <a:spLocks/>
          </p:cNvSpPr>
          <p:nvPr/>
        </p:nvSpPr>
        <p:spPr>
          <a:xfrm>
            <a:off x="1006998" y="1329265"/>
            <a:ext cx="10324618" cy="5291452"/>
          </a:xfrm>
          <a:prstGeom prst="rect">
            <a:avLst/>
          </a:prstGeom>
        </p:spPr>
        <p:txBody>
          <a:bodyPr vert="horz" lIns="91440" tIns="45720" rIns="91440" bIns="45720" rtlCol="0" anchor="t">
            <a:normAutofit fontScale="825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20000"/>
              </a:lnSpc>
            </a:pPr>
            <a:r>
              <a:rPr lang="en-US" cap="none" dirty="0">
                <a:solidFill>
                  <a:srgbClr val="002060"/>
                </a:solidFill>
              </a:rPr>
              <a:t>“He who believes in the Son possesses </a:t>
            </a:r>
            <a:r>
              <a:rPr lang="en-US" b="1" u="sng" cap="none" dirty="0">
                <a:solidFill>
                  <a:srgbClr val="002060"/>
                </a:solidFill>
              </a:rPr>
              <a:t>everlastin</a:t>
            </a:r>
            <a:r>
              <a:rPr lang="en-US" b="1" cap="none" dirty="0">
                <a:solidFill>
                  <a:srgbClr val="002060"/>
                </a:solidFill>
              </a:rPr>
              <a:t>g </a:t>
            </a:r>
            <a:r>
              <a:rPr lang="en-US" b="1" u="sng" cap="none" dirty="0" smtClean="0">
                <a:solidFill>
                  <a:srgbClr val="002060"/>
                </a:solidFill>
              </a:rPr>
              <a:t>life</a:t>
            </a:r>
            <a:r>
              <a:rPr lang="en-US" cap="none" dirty="0" smtClean="0">
                <a:solidFill>
                  <a:srgbClr val="002060"/>
                </a:solidFill>
              </a:rPr>
              <a:t>, but </a:t>
            </a:r>
            <a:r>
              <a:rPr lang="en-US" cap="none" dirty="0">
                <a:solidFill>
                  <a:srgbClr val="002060"/>
                </a:solidFill>
              </a:rPr>
              <a:t>he who </a:t>
            </a:r>
            <a:r>
              <a:rPr lang="en-US" cap="none" dirty="0" smtClean="0">
                <a:solidFill>
                  <a:srgbClr val="002060"/>
                </a:solidFill>
              </a:rPr>
              <a:t/>
            </a:r>
            <a:br>
              <a:rPr lang="en-US" cap="none" dirty="0" smtClean="0">
                <a:solidFill>
                  <a:srgbClr val="002060"/>
                </a:solidFill>
              </a:rPr>
            </a:br>
            <a:r>
              <a:rPr lang="en-US" b="1" u="sng" cap="none" dirty="0" smtClean="0">
                <a:solidFill>
                  <a:srgbClr val="C00000"/>
                </a:solidFill>
              </a:rPr>
              <a:t>does </a:t>
            </a:r>
            <a:r>
              <a:rPr lang="en-US" b="1" u="sng" cap="none" dirty="0">
                <a:solidFill>
                  <a:srgbClr val="C00000"/>
                </a:solidFill>
              </a:rPr>
              <a:t>not OBEY</a:t>
            </a:r>
            <a:r>
              <a:rPr lang="en-US" b="1" cap="none" dirty="0">
                <a:solidFill>
                  <a:srgbClr val="C00000"/>
                </a:solidFill>
              </a:rPr>
              <a:t> </a:t>
            </a:r>
            <a:r>
              <a:rPr lang="en-US" cap="none" dirty="0">
                <a:solidFill>
                  <a:srgbClr val="002060"/>
                </a:solidFill>
              </a:rPr>
              <a:t>the Son shall not see life, but the wrath of Elohim remains on him.”</a:t>
            </a:r>
            <a:r>
              <a:rPr lang="en-US" cap="none" dirty="0">
                <a:solidFill>
                  <a:schemeClr val="tx1">
                    <a:lumMod val="75000"/>
                    <a:lumOff val="25000"/>
                  </a:schemeClr>
                </a:solidFill>
              </a:rPr>
              <a:t> </a:t>
            </a:r>
            <a:r>
              <a:rPr lang="en-US" dirty="0">
                <a:solidFill>
                  <a:schemeClr val="tx1">
                    <a:lumMod val="75000"/>
                    <a:lumOff val="25000"/>
                  </a:schemeClr>
                </a:solidFill>
              </a:rPr>
              <a:t> </a:t>
            </a:r>
            <a:r>
              <a:rPr lang="en-US" i="1" dirty="0">
                <a:solidFill>
                  <a:schemeClr val="tx1">
                    <a:lumMod val="75000"/>
                    <a:lumOff val="25000"/>
                  </a:schemeClr>
                </a:solidFill>
              </a:rPr>
              <a:t>ISR</a:t>
            </a:r>
          </a:p>
          <a:p>
            <a:endParaRPr lang="en-CA" sz="1500" b="1" cap="none" dirty="0" smtClean="0">
              <a:solidFill>
                <a:srgbClr val="7030A0"/>
              </a:solidFill>
              <a:effectLst>
                <a:glow rad="127000">
                  <a:schemeClr val="bg1"/>
                </a:glow>
              </a:effectLst>
            </a:endParaRPr>
          </a:p>
          <a:p>
            <a:r>
              <a:rPr lang="en-CA" b="1" cap="none" dirty="0" smtClean="0">
                <a:solidFill>
                  <a:srgbClr val="7030A0"/>
                </a:solidFill>
                <a:effectLst>
                  <a:glow rad="127000">
                    <a:schemeClr val="bg1"/>
                  </a:glow>
                </a:effectLst>
              </a:rPr>
              <a:t>The </a:t>
            </a:r>
            <a:r>
              <a:rPr lang="en-CA" b="1" cap="none" dirty="0" smtClean="0">
                <a:solidFill>
                  <a:srgbClr val="7030A0"/>
                </a:solidFill>
                <a:effectLst>
                  <a:glow rad="76200">
                    <a:schemeClr val="accent3">
                      <a:lumMod val="40000"/>
                      <a:lumOff val="60000"/>
                    </a:schemeClr>
                  </a:glow>
                </a:effectLst>
              </a:rPr>
              <a:t>first part of</a:t>
            </a:r>
            <a:r>
              <a:rPr lang="en-CA" b="1" cap="none" dirty="0" smtClean="0">
                <a:solidFill>
                  <a:srgbClr val="7030A0"/>
                </a:solidFill>
                <a:effectLst>
                  <a:glow rad="127000">
                    <a:schemeClr val="bg1"/>
                  </a:glow>
                </a:effectLst>
              </a:rPr>
              <a:t> John 3:36 is the </a:t>
            </a:r>
            <a:r>
              <a:rPr lang="en-CA" b="1" u="sng" cap="none" dirty="0" smtClean="0">
                <a:solidFill>
                  <a:srgbClr val="7030A0"/>
                </a:solidFill>
                <a:effectLst>
                  <a:glow rad="127000">
                    <a:schemeClr val="bg1"/>
                  </a:glow>
                </a:effectLst>
              </a:rPr>
              <a:t>FIRST</a:t>
            </a:r>
            <a:r>
              <a:rPr lang="en-CA" b="1" cap="none" dirty="0" smtClean="0">
                <a:solidFill>
                  <a:srgbClr val="7030A0"/>
                </a:solidFill>
                <a:effectLst>
                  <a:glow rad="127000">
                    <a:schemeClr val="bg1"/>
                  </a:glow>
                </a:effectLst>
              </a:rPr>
              <a:t> step of salvation.  </a:t>
            </a:r>
          </a:p>
          <a:p>
            <a:endParaRPr lang="en-CA" sz="1800" b="1" cap="none" dirty="0" smtClean="0">
              <a:solidFill>
                <a:srgbClr val="7030A0"/>
              </a:solidFill>
              <a:effectLst>
                <a:glow rad="127000">
                  <a:schemeClr val="bg1"/>
                </a:glow>
              </a:effectLst>
            </a:endParaRPr>
          </a:p>
          <a:p>
            <a:r>
              <a:rPr lang="en-CA" b="1" cap="none" dirty="0" smtClean="0">
                <a:solidFill>
                  <a:srgbClr val="0070C0"/>
                </a:solidFill>
                <a:effectLst>
                  <a:glow rad="127000">
                    <a:schemeClr val="bg1"/>
                  </a:glow>
                </a:effectLst>
              </a:rPr>
              <a:t>What does this mean?  </a:t>
            </a:r>
            <a:r>
              <a:rPr lang="en-CA" b="1" cap="none" dirty="0">
                <a:solidFill>
                  <a:srgbClr val="7030A0"/>
                </a:solidFill>
                <a:effectLst>
                  <a:glow rad="127000">
                    <a:schemeClr val="bg1"/>
                  </a:glow>
                </a:effectLst>
              </a:rPr>
              <a:t>U</a:t>
            </a:r>
            <a:r>
              <a:rPr lang="en-CA" b="1" cap="none" dirty="0" smtClean="0">
                <a:solidFill>
                  <a:srgbClr val="7030A0"/>
                </a:solidFill>
                <a:effectLst>
                  <a:glow rad="127000">
                    <a:schemeClr val="bg1"/>
                  </a:glow>
                </a:effectLst>
              </a:rPr>
              <a:t>pon baptism one receives their </a:t>
            </a:r>
            <a:br>
              <a:rPr lang="en-CA" b="1" cap="none" dirty="0" smtClean="0">
                <a:solidFill>
                  <a:srgbClr val="7030A0"/>
                </a:solidFill>
                <a:effectLst>
                  <a:glow rad="127000">
                    <a:schemeClr val="bg1"/>
                  </a:glow>
                </a:effectLst>
              </a:rPr>
            </a:br>
            <a:r>
              <a:rPr lang="en-CA" b="1" cap="none" dirty="0" smtClean="0">
                <a:solidFill>
                  <a:srgbClr val="0070C0"/>
                </a:solidFill>
                <a:effectLst>
                  <a:glow rad="127000">
                    <a:schemeClr val="bg1"/>
                  </a:glow>
                </a:effectLst>
              </a:rPr>
              <a:t>“robe of righteousness.”  </a:t>
            </a:r>
          </a:p>
          <a:p>
            <a:r>
              <a:rPr lang="en-CA" sz="1800" b="1" cap="none" dirty="0" smtClean="0">
                <a:solidFill>
                  <a:srgbClr val="7030A0"/>
                </a:solidFill>
                <a:effectLst>
                  <a:glow rad="127000">
                    <a:schemeClr val="bg1"/>
                  </a:glow>
                </a:effectLst>
              </a:rPr>
              <a:t/>
            </a:r>
            <a:br>
              <a:rPr lang="en-CA" sz="1800" b="1" cap="none" dirty="0" smtClean="0">
                <a:solidFill>
                  <a:srgbClr val="7030A0"/>
                </a:solidFill>
                <a:effectLst>
                  <a:glow rad="127000">
                    <a:schemeClr val="bg1"/>
                  </a:glow>
                </a:effectLst>
              </a:rPr>
            </a:br>
            <a:r>
              <a:rPr lang="en-CA" b="1" cap="none" dirty="0" smtClean="0">
                <a:solidFill>
                  <a:srgbClr val="FF0000"/>
                </a:solidFill>
                <a:effectLst>
                  <a:glow rad="215900">
                    <a:schemeClr val="bg1"/>
                  </a:glow>
                </a:effectLst>
              </a:rPr>
              <a:t>However, </a:t>
            </a:r>
            <a:r>
              <a:rPr lang="en-CA" b="1" cap="none" dirty="0" smtClean="0">
                <a:solidFill>
                  <a:srgbClr val="FF0000"/>
                </a:solidFill>
                <a:effectLst>
                  <a:glow rad="127000">
                    <a:srgbClr val="FFFF00"/>
                  </a:glow>
                </a:effectLst>
              </a:rPr>
              <a:t>the last part of</a:t>
            </a:r>
            <a:r>
              <a:rPr lang="en-CA" b="1" cap="none" dirty="0" smtClean="0">
                <a:solidFill>
                  <a:srgbClr val="7030A0"/>
                </a:solidFill>
                <a:effectLst>
                  <a:glow rad="127000">
                    <a:srgbClr val="FFFF00"/>
                  </a:glow>
                </a:effectLst>
              </a:rPr>
              <a:t> </a:t>
            </a:r>
            <a:r>
              <a:rPr lang="en-CA" b="1" cap="none" dirty="0" smtClean="0">
                <a:solidFill>
                  <a:srgbClr val="7030A0"/>
                </a:solidFill>
                <a:effectLst>
                  <a:glow rad="127000">
                    <a:schemeClr val="bg1"/>
                  </a:glow>
                </a:effectLst>
              </a:rPr>
              <a:t>John 3:36</a:t>
            </a:r>
            <a:r>
              <a:rPr lang="en-CA" sz="2500" b="1" cap="none" dirty="0" smtClean="0">
                <a:solidFill>
                  <a:srgbClr val="7030A0"/>
                </a:solidFill>
                <a:effectLst>
                  <a:glow rad="127000">
                    <a:schemeClr val="bg1"/>
                  </a:glow>
                </a:effectLst>
              </a:rPr>
              <a:t> </a:t>
            </a:r>
            <a:r>
              <a:rPr lang="en-CA" b="1" cap="none" dirty="0" smtClean="0">
                <a:solidFill>
                  <a:srgbClr val="7030A0"/>
                </a:solidFill>
                <a:effectLst>
                  <a:glow rad="127000">
                    <a:schemeClr val="bg1"/>
                  </a:glow>
                </a:effectLst>
              </a:rPr>
              <a:t>does </a:t>
            </a:r>
            <a:r>
              <a:rPr lang="en-CA" b="1" cap="none" dirty="0">
                <a:solidFill>
                  <a:srgbClr val="FF0000"/>
                </a:solidFill>
                <a:effectLst>
                  <a:glow rad="279400">
                    <a:srgbClr val="FFFF00"/>
                  </a:glow>
                </a:effectLst>
              </a:rPr>
              <a:t>NOT</a:t>
            </a:r>
            <a:r>
              <a:rPr lang="en-CA" b="1" cap="none" dirty="0">
                <a:solidFill>
                  <a:srgbClr val="7030A0"/>
                </a:solidFill>
                <a:effectLst>
                  <a:glow rad="127000">
                    <a:schemeClr val="bg1"/>
                  </a:glow>
                </a:effectLst>
              </a:rPr>
              <a:t> mean </a:t>
            </a:r>
            <a:r>
              <a:rPr lang="en-CA" b="1" cap="none" dirty="0" smtClean="0">
                <a:solidFill>
                  <a:srgbClr val="7030A0"/>
                </a:solidFill>
                <a:effectLst>
                  <a:glow rad="127000">
                    <a:schemeClr val="bg1"/>
                  </a:glow>
                </a:effectLst>
              </a:rPr>
              <a:t/>
            </a:r>
            <a:br>
              <a:rPr lang="en-CA" b="1" cap="none" dirty="0" smtClean="0">
                <a:solidFill>
                  <a:srgbClr val="7030A0"/>
                </a:solidFill>
                <a:effectLst>
                  <a:glow rad="127000">
                    <a:schemeClr val="bg1"/>
                  </a:glow>
                </a:effectLst>
              </a:rPr>
            </a:br>
            <a:r>
              <a:rPr lang="en-CA" b="1" cap="none" dirty="0" smtClean="0">
                <a:solidFill>
                  <a:srgbClr val="7030A0"/>
                </a:solidFill>
                <a:effectLst>
                  <a:glow rad="127000">
                    <a:schemeClr val="bg1"/>
                  </a:glow>
                </a:effectLst>
              </a:rPr>
              <a:t>permanent </a:t>
            </a:r>
            <a:r>
              <a:rPr lang="en-CA" b="1" cap="none" dirty="0">
                <a:solidFill>
                  <a:srgbClr val="7030A0"/>
                </a:solidFill>
                <a:effectLst>
                  <a:glow rad="127000">
                    <a:schemeClr val="bg1"/>
                  </a:glow>
                </a:effectLst>
              </a:rPr>
              <a:t>eternal salvation at this point of baptism</a:t>
            </a:r>
            <a:r>
              <a:rPr lang="en-CA" b="1" cap="none" dirty="0" smtClean="0">
                <a:solidFill>
                  <a:srgbClr val="7030A0"/>
                </a:solidFill>
                <a:effectLst>
                  <a:glow rad="127000">
                    <a:schemeClr val="bg1"/>
                  </a:glow>
                </a:effectLst>
              </a:rPr>
              <a:t>.     </a:t>
            </a:r>
            <a:r>
              <a:rPr lang="en-CA" sz="4400" b="1" cap="none" spc="300" dirty="0" smtClean="0">
                <a:solidFill>
                  <a:srgbClr val="FF0000"/>
                </a:solidFill>
                <a:effectLst>
                  <a:glow rad="190500">
                    <a:srgbClr val="FFFF00"/>
                  </a:glow>
                </a:effectLst>
                <a:latin typeface="Algerian" pitchFamily="82" charset="0"/>
              </a:rPr>
              <a:t>WHY?</a:t>
            </a:r>
            <a:endParaRPr lang="en-CA" b="1" cap="none" spc="300" dirty="0">
              <a:solidFill>
                <a:srgbClr val="FF0000"/>
              </a:solidFill>
              <a:effectLst>
                <a:glow rad="190500">
                  <a:srgbClr val="FFFF00"/>
                </a:glow>
              </a:effectLst>
              <a:latin typeface="Algerian" pitchFamily="82" charset="0"/>
            </a:endParaRPr>
          </a:p>
          <a:p>
            <a:r>
              <a:rPr lang="en-CA" sz="1700" b="1" cap="none" dirty="0" smtClean="0">
                <a:solidFill>
                  <a:srgbClr val="7030A0"/>
                </a:solidFill>
                <a:effectLst>
                  <a:glow rad="127000">
                    <a:schemeClr val="bg1"/>
                  </a:glow>
                </a:effectLst>
              </a:rPr>
              <a:t/>
            </a:r>
            <a:br>
              <a:rPr lang="en-CA" sz="1700" b="1" cap="none" dirty="0" smtClean="0">
                <a:solidFill>
                  <a:srgbClr val="7030A0"/>
                </a:solidFill>
                <a:effectLst>
                  <a:glow rad="127000">
                    <a:schemeClr val="bg1"/>
                  </a:glow>
                </a:effectLst>
              </a:rPr>
            </a:br>
            <a:r>
              <a:rPr lang="en-CA" b="1" u="sng" cap="none" dirty="0" smtClean="0">
                <a:solidFill>
                  <a:srgbClr val="FF0000"/>
                </a:solidFill>
                <a:effectLst>
                  <a:glow rad="127000">
                    <a:srgbClr val="FFFF00"/>
                  </a:glow>
                </a:effectLst>
              </a:rPr>
              <a:t>If</a:t>
            </a:r>
            <a:r>
              <a:rPr lang="en-CA" b="1" cap="none" dirty="0" smtClean="0">
                <a:solidFill>
                  <a:srgbClr val="7030A0"/>
                </a:solidFill>
                <a:effectLst>
                  <a:glow rad="127000">
                    <a:schemeClr val="bg1"/>
                  </a:glow>
                </a:effectLst>
              </a:rPr>
              <a:t> they choose to exchange that </a:t>
            </a:r>
            <a:r>
              <a:rPr lang="en-CA" b="1" cap="none" dirty="0" smtClean="0">
                <a:solidFill>
                  <a:srgbClr val="0070C0"/>
                </a:solidFill>
                <a:effectLst>
                  <a:glow rad="127000">
                    <a:schemeClr val="bg1"/>
                  </a:glow>
                </a:effectLst>
              </a:rPr>
              <a:t>“robe” </a:t>
            </a:r>
            <a:r>
              <a:rPr lang="en-CA" b="1" cap="none" dirty="0" smtClean="0">
                <a:solidFill>
                  <a:srgbClr val="7030A0"/>
                </a:solidFill>
                <a:effectLst>
                  <a:glow rad="127000">
                    <a:schemeClr val="bg1"/>
                  </a:glow>
                </a:effectLst>
              </a:rPr>
              <a:t>for </a:t>
            </a:r>
            <a:r>
              <a:rPr lang="en-CA" b="1" cap="none" dirty="0" smtClean="0">
                <a:solidFill>
                  <a:schemeClr val="tx1">
                    <a:lumMod val="75000"/>
                    <a:lumOff val="25000"/>
                  </a:schemeClr>
                </a:solidFill>
                <a:effectLst>
                  <a:glow rad="127000">
                    <a:schemeClr val="bg1"/>
                  </a:glow>
                </a:effectLst>
              </a:rPr>
              <a:t>their own filthy rags </a:t>
            </a:r>
            <a:r>
              <a:rPr lang="en-CA" b="1" cap="none" dirty="0" smtClean="0">
                <a:solidFill>
                  <a:srgbClr val="7030A0"/>
                </a:solidFill>
                <a:effectLst>
                  <a:glow rad="127000">
                    <a:schemeClr val="bg1"/>
                  </a:glow>
                </a:effectLst>
              </a:rPr>
              <a:t/>
            </a:r>
            <a:br>
              <a:rPr lang="en-CA" b="1" cap="none" dirty="0" smtClean="0">
                <a:solidFill>
                  <a:srgbClr val="7030A0"/>
                </a:solidFill>
                <a:effectLst>
                  <a:glow rad="127000">
                    <a:schemeClr val="bg1"/>
                  </a:glow>
                </a:effectLst>
              </a:rPr>
            </a:br>
            <a:r>
              <a:rPr lang="en-CA" sz="2500" b="1" cap="none" dirty="0" smtClean="0">
                <a:solidFill>
                  <a:srgbClr val="C00000"/>
                </a:solidFill>
                <a:effectLst>
                  <a:glow rad="127000">
                    <a:schemeClr val="bg1"/>
                  </a:glow>
                </a:effectLst>
              </a:rPr>
              <a:t>[by their disobedience], </a:t>
            </a:r>
            <a:r>
              <a:rPr lang="en-CA" b="1" u="sng" cap="none" dirty="0" smtClean="0">
                <a:solidFill>
                  <a:srgbClr val="FF0000"/>
                </a:solidFill>
                <a:effectLst>
                  <a:glow rad="203200">
                    <a:srgbClr val="FFFF00"/>
                  </a:glow>
                </a:effectLst>
              </a:rPr>
              <a:t>then</a:t>
            </a:r>
            <a:r>
              <a:rPr lang="en-CA" b="1" cap="none" dirty="0" smtClean="0">
                <a:solidFill>
                  <a:srgbClr val="7030A0"/>
                </a:solidFill>
                <a:effectLst>
                  <a:glow rad="127000">
                    <a:schemeClr val="bg1"/>
                  </a:glow>
                </a:effectLst>
              </a:rPr>
              <a:t> at that point their eternal salvation comes into question!</a:t>
            </a:r>
          </a:p>
        </p:txBody>
      </p:sp>
    </p:spTree>
    <p:extLst>
      <p:ext uri="{BB962C8B-B14F-4D97-AF65-F5344CB8AC3E}">
        <p14:creationId xmlns:p14="http://schemas.microsoft.com/office/powerpoint/2010/main" val="134889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left)">
                                      <p:cBhvr>
                                        <p:cTn id="24" dur="1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196770" y="217303"/>
            <a:ext cx="11626436" cy="1059305"/>
          </a:xfrm>
        </p:spPr>
        <p:txBody>
          <a:bodyPr>
            <a:normAutofit/>
            <a:scene3d>
              <a:camera prst="orthographicFront"/>
              <a:lightRig rig="threePt" dir="t"/>
            </a:scene3d>
            <a:sp3d extrusionH="57150">
              <a:bevelT w="38100" h="38100"/>
            </a:sp3d>
          </a:bodyPr>
          <a:lstStyle/>
          <a:p>
            <a:pPr algn="ctr"/>
            <a:r>
              <a:rPr lang="en-CA" b="1" dirty="0" smtClean="0">
                <a:solidFill>
                  <a:srgbClr val="C00000"/>
                </a:solidFill>
              </a:rPr>
              <a:t>This  is  an  Entry  level  presentation  based  on  the  </a:t>
            </a:r>
            <a:r>
              <a:rPr lang="en-CA" b="1" dirty="0" smtClean="0">
                <a:solidFill>
                  <a:srgbClr val="0070C0"/>
                </a:solidFill>
              </a:rPr>
              <a:t>correct  meaning  </a:t>
            </a:r>
            <a:r>
              <a:rPr lang="en-CA" b="1" dirty="0" smtClean="0">
                <a:solidFill>
                  <a:srgbClr val="C00000"/>
                </a:solidFill>
              </a:rPr>
              <a:t>of  John 3:36</a:t>
            </a:r>
            <a:endParaRPr lang="en-CA" b="1" dirty="0">
              <a:solidFill>
                <a:srgbClr val="C00000"/>
              </a:solidFill>
            </a:endParaRPr>
          </a:p>
        </p:txBody>
      </p:sp>
      <p:sp>
        <p:nvSpPr>
          <p:cNvPr id="3" name="Content Placeholder 2">
            <a:extLst>
              <a:ext uri="{FF2B5EF4-FFF2-40B4-BE49-F238E27FC236}">
                <a16:creationId xmlns="" xmlns:a16="http://schemas.microsoft.com/office/drawing/2014/main" id="{2BD0C549-BE04-4BE9-BFEC-CC70AA216C7D}"/>
              </a:ext>
            </a:extLst>
          </p:cNvPr>
          <p:cNvSpPr>
            <a:spLocks noGrp="1"/>
          </p:cNvSpPr>
          <p:nvPr>
            <p:ph sz="half" idx="1"/>
          </p:nvPr>
        </p:nvSpPr>
        <p:spPr>
          <a:xfrm>
            <a:off x="689667" y="1367518"/>
            <a:ext cx="10741304" cy="4818185"/>
          </a:xfrm>
        </p:spPr>
        <p:txBody>
          <a:bodyPr>
            <a:normAutofit fontScale="85000" lnSpcReduction="10000"/>
            <a:scene3d>
              <a:camera prst="orthographicFront"/>
              <a:lightRig rig="threePt" dir="t"/>
            </a:scene3d>
            <a:sp3d extrusionH="57150">
              <a:bevelT w="38100" h="38100" prst="angle"/>
            </a:sp3d>
          </a:bodyPr>
          <a:lstStyle/>
          <a:p>
            <a:pPr>
              <a:buFont typeface="Wingdings" pitchFamily="2" charset="2"/>
              <a:buChar char="Ø"/>
            </a:pPr>
            <a:r>
              <a:rPr lang="en-US" sz="3200" b="1" dirty="0" smtClean="0">
                <a:solidFill>
                  <a:srgbClr val="002060"/>
                </a:solidFill>
              </a:rPr>
              <a:t>This is a huge topic that will be based on the full &amp; complete meaning of John 3:36 – of what is to happen after the point </a:t>
            </a:r>
            <a:br>
              <a:rPr lang="en-US" sz="3200" b="1" dirty="0" smtClean="0">
                <a:solidFill>
                  <a:srgbClr val="002060"/>
                </a:solidFill>
              </a:rPr>
            </a:br>
            <a:r>
              <a:rPr lang="en-US" sz="3200" b="1" dirty="0" smtClean="0">
                <a:solidFill>
                  <a:srgbClr val="002060"/>
                </a:solidFill>
              </a:rPr>
              <a:t>of baptism.   This is when one receives the Crown of Life </a:t>
            </a:r>
            <a:br>
              <a:rPr lang="en-US" sz="3200" b="1" dirty="0" smtClean="0">
                <a:solidFill>
                  <a:srgbClr val="002060"/>
                </a:solidFill>
              </a:rPr>
            </a:br>
            <a:r>
              <a:rPr lang="en-US" sz="3200" b="1" dirty="0" smtClean="0">
                <a:solidFill>
                  <a:srgbClr val="002060"/>
                </a:solidFill>
              </a:rPr>
              <a:t>for the first time.  Therefore this study concentrates on the rewards that each can choose to attain in their walk thereafter.</a:t>
            </a:r>
          </a:p>
          <a:p>
            <a:pPr>
              <a:buFont typeface="Wingdings" pitchFamily="2" charset="2"/>
              <a:buChar char="ü"/>
            </a:pPr>
            <a:r>
              <a:rPr lang="en-US" sz="3200" b="1" dirty="0">
                <a:solidFill>
                  <a:srgbClr val="002060"/>
                </a:solidFill>
              </a:rPr>
              <a:t> </a:t>
            </a:r>
            <a:r>
              <a:rPr lang="en-US" sz="3200" b="1" dirty="0" smtClean="0">
                <a:solidFill>
                  <a:srgbClr val="0070C0"/>
                </a:solidFill>
              </a:rPr>
              <a:t>This study </a:t>
            </a:r>
            <a:r>
              <a:rPr lang="en-US" sz="3200" b="1" u="sng" dirty="0" smtClean="0">
                <a:solidFill>
                  <a:srgbClr val="0070C0"/>
                </a:solidFill>
              </a:rPr>
              <a:t>could then be further ex</a:t>
            </a:r>
            <a:r>
              <a:rPr lang="en-US" sz="3200" b="1" dirty="0" smtClean="0">
                <a:solidFill>
                  <a:srgbClr val="0070C0"/>
                </a:solidFill>
              </a:rPr>
              <a:t>p</a:t>
            </a:r>
            <a:r>
              <a:rPr lang="en-US" sz="3200" b="1" u="sng" dirty="0" smtClean="0">
                <a:solidFill>
                  <a:srgbClr val="0070C0"/>
                </a:solidFill>
              </a:rPr>
              <a:t>anded</a:t>
            </a:r>
            <a:r>
              <a:rPr lang="en-US" sz="3200" b="1" dirty="0" smtClean="0">
                <a:solidFill>
                  <a:srgbClr val="0070C0"/>
                </a:solidFill>
              </a:rPr>
              <a:t> around the “obedience component” </a:t>
            </a:r>
            <a:r>
              <a:rPr lang="en-US" sz="3200" b="1" u="sng" dirty="0" smtClean="0">
                <a:solidFill>
                  <a:srgbClr val="0070C0"/>
                </a:solidFill>
              </a:rPr>
              <a:t>after</a:t>
            </a:r>
            <a:r>
              <a:rPr lang="en-US" sz="3200" b="1" dirty="0" smtClean="0">
                <a:solidFill>
                  <a:srgbClr val="0070C0"/>
                </a:solidFill>
              </a:rPr>
              <a:t> the decision of baptism.</a:t>
            </a:r>
          </a:p>
          <a:p>
            <a:pPr>
              <a:buFont typeface="Wingdings" pitchFamily="2" charset="2"/>
              <a:buChar char="ü"/>
            </a:pPr>
            <a:r>
              <a:rPr lang="en-US" sz="3200" b="1" dirty="0" smtClean="0">
                <a:solidFill>
                  <a:srgbClr val="C00000"/>
                </a:solidFill>
              </a:rPr>
              <a:t>Consideration should be given to those that resist obedience.</a:t>
            </a:r>
            <a:r>
              <a:rPr lang="en-US" sz="3800" dirty="0" smtClean="0">
                <a:solidFill>
                  <a:srgbClr val="002060"/>
                </a:solidFill>
              </a:rPr>
              <a:t>          </a:t>
            </a:r>
            <a:r>
              <a:rPr lang="en-US" sz="2800" dirty="0" smtClean="0">
                <a:solidFill>
                  <a:srgbClr val="002060"/>
                </a:solidFill>
              </a:rPr>
              <a:t>[This is not the topic of study for this presentation at this time.]</a:t>
            </a:r>
            <a:endParaRPr lang="en-US" sz="3200" b="1" dirty="0" smtClean="0">
              <a:solidFill>
                <a:srgbClr val="002060"/>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12</a:t>
            </a:fld>
            <a:endParaRPr lang="en-US" dirty="0"/>
          </a:p>
        </p:txBody>
      </p:sp>
      <p:pic>
        <p:nvPicPr>
          <p:cNvPr id="6" name="Picture 2" descr="C:\Users\Rae\Desktop\CROWN OF LIFE PEOP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97684" y="1817226"/>
            <a:ext cx="1419077" cy="14127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89258122-C1FD-48E9-A160-EA23CE26434F}"/>
              </a:ext>
            </a:extLst>
          </p:cNvPr>
          <p:cNvSpPr txBox="1">
            <a:spLocks/>
          </p:cNvSpPr>
          <p:nvPr/>
        </p:nvSpPr>
        <p:spPr>
          <a:xfrm>
            <a:off x="363188" y="6204031"/>
            <a:ext cx="11280942" cy="645375"/>
          </a:xfrm>
          <a:prstGeom prst="rect">
            <a:avLst/>
          </a:prstGeom>
        </p:spPr>
        <p:txBody>
          <a:bodyPr vert="horz" lIns="91440" tIns="45720" rIns="91440" bIns="45720" rtlCol="0" anchor="t">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b="1" cap="none" dirty="0" smtClean="0">
                <a:solidFill>
                  <a:srgbClr val="7030A0"/>
                </a:solidFill>
                <a:effectLst>
                  <a:glow rad="127000">
                    <a:schemeClr val="bg1"/>
                  </a:glow>
                </a:effectLst>
              </a:rPr>
              <a:t>We are now ready for the “Introduction” to this study.</a:t>
            </a:r>
            <a:endParaRPr lang="en-CA" b="1" dirty="0">
              <a:solidFill>
                <a:srgbClr val="7030A0"/>
              </a:solidFill>
              <a:effectLst>
                <a:glow rad="127000">
                  <a:schemeClr val="bg1"/>
                </a:glow>
              </a:effectLst>
            </a:endParaRPr>
          </a:p>
        </p:txBody>
      </p:sp>
    </p:spTree>
    <p:extLst>
      <p:ext uri="{BB962C8B-B14F-4D97-AF65-F5344CB8AC3E}">
        <p14:creationId xmlns:p14="http://schemas.microsoft.com/office/powerpoint/2010/main" val="605012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2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950615" y="404615"/>
            <a:ext cx="10104238" cy="1059305"/>
          </a:xfrm>
        </p:spPr>
        <p:txBody>
          <a:bodyPr>
            <a:normAutofit/>
            <a:scene3d>
              <a:camera prst="orthographicFront"/>
              <a:lightRig rig="threePt" dir="t"/>
            </a:scene3d>
            <a:sp3d extrusionH="57150">
              <a:bevelT w="38100" h="38100"/>
            </a:sp3d>
          </a:bodyPr>
          <a:lstStyle/>
          <a:p>
            <a:pPr algn="ctr"/>
            <a:r>
              <a:rPr lang="en-CA" sz="4000" b="1" dirty="0" smtClean="0">
                <a:solidFill>
                  <a:srgbClr val="C00000"/>
                </a:solidFill>
              </a:rPr>
              <a:t>INTRODUCTION</a:t>
            </a:r>
            <a:endParaRPr lang="en-CA" sz="4000" b="1" dirty="0">
              <a:solidFill>
                <a:srgbClr val="C00000"/>
              </a:solidFill>
            </a:endParaRPr>
          </a:p>
        </p:txBody>
      </p:sp>
      <p:sp>
        <p:nvSpPr>
          <p:cNvPr id="3" name="Content Placeholder 2">
            <a:extLst>
              <a:ext uri="{FF2B5EF4-FFF2-40B4-BE49-F238E27FC236}">
                <a16:creationId xmlns="" xmlns:a16="http://schemas.microsoft.com/office/drawing/2014/main" id="{2BD0C549-BE04-4BE9-BFEC-CC70AA216C7D}"/>
              </a:ext>
            </a:extLst>
          </p:cNvPr>
          <p:cNvSpPr>
            <a:spLocks noGrp="1"/>
          </p:cNvSpPr>
          <p:nvPr>
            <p:ph sz="half" idx="1"/>
          </p:nvPr>
        </p:nvSpPr>
        <p:spPr>
          <a:xfrm>
            <a:off x="929641" y="1547889"/>
            <a:ext cx="6233159" cy="4441431"/>
          </a:xfrm>
        </p:spPr>
        <p:txBody>
          <a:bodyPr>
            <a:normAutofit lnSpcReduction="10000"/>
            <a:scene3d>
              <a:camera prst="orthographicFront"/>
              <a:lightRig rig="threePt" dir="t"/>
            </a:scene3d>
            <a:sp3d extrusionH="57150">
              <a:bevelT w="38100" h="38100"/>
            </a:sp3d>
          </a:bodyPr>
          <a:lstStyle/>
          <a:p>
            <a:r>
              <a:rPr lang="en-CA" sz="2400" dirty="0">
                <a:solidFill>
                  <a:srgbClr val="002060"/>
                </a:solidFill>
              </a:rPr>
              <a:t>“For we must all appear before the judgement seat of Yahusha; that every one may receive the things done in his body,  according to that he hath done, whether it be good or bad</a:t>
            </a:r>
            <a:r>
              <a:rPr lang="en-CA" sz="2400" dirty="0" smtClean="0">
                <a:solidFill>
                  <a:srgbClr val="002060"/>
                </a:solidFill>
              </a:rPr>
              <a:t>” </a:t>
            </a:r>
            <a:br>
              <a:rPr lang="en-CA" sz="2400" dirty="0" smtClean="0">
                <a:solidFill>
                  <a:srgbClr val="002060"/>
                </a:solidFill>
              </a:rPr>
            </a:br>
            <a:r>
              <a:rPr lang="en-CA" sz="2400" dirty="0" smtClean="0"/>
              <a:t>(2 </a:t>
            </a:r>
            <a:r>
              <a:rPr lang="en-CA" sz="2400" dirty="0" err="1" smtClean="0"/>
              <a:t>Cor</a:t>
            </a:r>
            <a:r>
              <a:rPr lang="en-CA" sz="2400" dirty="0" smtClean="0"/>
              <a:t> </a:t>
            </a:r>
            <a:r>
              <a:rPr lang="en-CA" sz="2400" dirty="0"/>
              <a:t>5:10).</a:t>
            </a:r>
          </a:p>
          <a:p>
            <a:r>
              <a:rPr lang="en-CA" sz="2400" dirty="0"/>
              <a:t>Yahusha will sit at the “reviewing” stand.  </a:t>
            </a:r>
            <a:r>
              <a:rPr lang="en-CA" sz="2400" dirty="0" smtClean="0"/>
              <a:t/>
            </a:r>
            <a:br>
              <a:rPr lang="en-CA" sz="2400" dirty="0" smtClean="0"/>
            </a:br>
            <a:r>
              <a:rPr lang="en-CA" sz="2400" dirty="0" smtClean="0"/>
              <a:t>If</a:t>
            </a:r>
            <a:r>
              <a:rPr lang="en-CA" sz="2400" dirty="0"/>
              <a:t>, after being born again (John 3:3),  we live a life of faithful service to Yahusha, a life rich in </a:t>
            </a:r>
            <a:r>
              <a:rPr lang="en-CA" sz="2400" dirty="0" smtClean="0"/>
              <a:t>His good works through us,  </a:t>
            </a:r>
            <a:r>
              <a:rPr lang="en-CA" sz="2400" dirty="0"/>
              <a:t>Yahusha will reward us at his judgment throne</a:t>
            </a:r>
            <a:r>
              <a:rPr lang="en-CA" sz="2400" dirty="0" smtClean="0"/>
              <a:t>!</a:t>
            </a:r>
            <a:endParaRPr lang="en-CA" sz="2400" dirty="0"/>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7239001" y="1501322"/>
            <a:ext cx="4158342" cy="2506798"/>
          </a:xfrm>
        </p:spPr>
        <p:txBody>
          <a:bodyPr>
            <a:noAutofit/>
            <a:scene3d>
              <a:camera prst="orthographicFront"/>
              <a:lightRig rig="threePt" dir="t"/>
            </a:scene3d>
            <a:sp3d extrusionH="57150">
              <a:bevelT w="38100" h="38100"/>
            </a:sp3d>
          </a:bodyPr>
          <a:lstStyle/>
          <a:p>
            <a:r>
              <a:rPr lang="en-CA" sz="2400" dirty="0" smtClean="0"/>
              <a:t>At </a:t>
            </a:r>
            <a:r>
              <a:rPr lang="en-CA" sz="2400" dirty="0"/>
              <a:t>the judgment seat of Yahusha, </a:t>
            </a:r>
            <a:r>
              <a:rPr lang="en-CA" sz="2400" dirty="0" smtClean="0"/>
              <a:t>we </a:t>
            </a:r>
            <a:r>
              <a:rPr lang="en-CA" sz="2400" dirty="0"/>
              <a:t>will be </a:t>
            </a:r>
            <a:r>
              <a:rPr lang="en-CA" sz="2400" dirty="0" smtClean="0"/>
              <a:t>rewarded - </a:t>
            </a:r>
            <a:r>
              <a:rPr lang="en-CA" sz="2400" b="1" u="sng" dirty="0"/>
              <a:t>or</a:t>
            </a:r>
            <a:r>
              <a:rPr lang="en-CA" sz="2400" dirty="0"/>
              <a:t> </a:t>
            </a:r>
            <a:r>
              <a:rPr lang="en-CA" sz="2400" dirty="0" smtClean="0"/>
              <a:t>- our own works </a:t>
            </a:r>
            <a:r>
              <a:rPr lang="en-CA" sz="2400" dirty="0"/>
              <a:t>will burn as </a:t>
            </a:r>
            <a:r>
              <a:rPr lang="en-CA" sz="2400" dirty="0" smtClean="0"/>
              <a:t>hay.  Would there be </a:t>
            </a:r>
            <a:br>
              <a:rPr lang="en-CA" sz="2400" dirty="0" smtClean="0"/>
            </a:br>
            <a:r>
              <a:rPr lang="en-CA" sz="2400" dirty="0" smtClean="0"/>
              <a:t>a reward in such a case?  </a:t>
            </a:r>
            <a:endParaRPr lang="en-CA" sz="2400" dirty="0"/>
          </a:p>
        </p:txBody>
      </p:sp>
      <p:sp>
        <p:nvSpPr>
          <p:cNvPr id="5" name="Slide Number Placeholder 4"/>
          <p:cNvSpPr>
            <a:spLocks noGrp="1"/>
          </p:cNvSpPr>
          <p:nvPr>
            <p:ph type="sldNum" sz="quarter" idx="12"/>
          </p:nvPr>
        </p:nvSpPr>
        <p:spPr/>
        <p:txBody>
          <a:bodyPr/>
          <a:lstStyle/>
          <a:p>
            <a:fld id="{B9EAB3BA-07EE-4B64-A177-47C30D775877}" type="slidenum">
              <a:rPr lang="en-US" smtClean="0"/>
              <a:pPr/>
              <a:t>13</a:t>
            </a:fld>
            <a:endParaRPr lang="en-US" dirty="0"/>
          </a:p>
        </p:txBody>
      </p:sp>
      <p:pic>
        <p:nvPicPr>
          <p:cNvPr id="2050" name="Picture 2" descr="C:\Users\Rae\Desktop\hay bu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878" y="4127499"/>
            <a:ext cx="2619375" cy="1743075"/>
          </a:xfrm>
          <a:prstGeom prst="ellipse">
            <a:avLst/>
          </a:prstGeom>
          <a:ln w="63500" cap="rnd">
            <a:solidFill>
              <a:schemeClr val="bg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63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F6D192-8C13-4A9C-8938-C62FDB70A747}"/>
              </a:ext>
            </a:extLst>
          </p:cNvPr>
          <p:cNvSpPr>
            <a:spLocks noGrp="1"/>
          </p:cNvSpPr>
          <p:nvPr>
            <p:ph type="title"/>
          </p:nvPr>
        </p:nvSpPr>
        <p:spPr/>
        <p:txBody>
          <a:bodyPr>
            <a:normAutofit/>
            <a:scene3d>
              <a:camera prst="orthographicFront"/>
              <a:lightRig rig="threePt" dir="t"/>
            </a:scene3d>
            <a:sp3d extrusionH="57150">
              <a:bevelT w="38100" h="38100"/>
            </a:sp3d>
          </a:bodyPr>
          <a:lstStyle/>
          <a:p>
            <a:pPr algn="ctr"/>
            <a:r>
              <a:rPr lang="en-CA" sz="4000" b="1" dirty="0">
                <a:solidFill>
                  <a:srgbClr val="C00000"/>
                </a:solidFill>
              </a:rPr>
              <a:t>INTRODUCTION </a:t>
            </a:r>
            <a:r>
              <a:rPr lang="en-CA" b="1" dirty="0" smtClean="0">
                <a:solidFill>
                  <a:srgbClr val="C00000"/>
                </a:solidFill>
              </a:rPr>
              <a:t>(</a:t>
            </a:r>
            <a:r>
              <a:rPr lang="en-CA" b="1" dirty="0" err="1" smtClean="0">
                <a:solidFill>
                  <a:srgbClr val="C00000"/>
                </a:solidFill>
              </a:rPr>
              <a:t>C</a:t>
            </a:r>
            <a:r>
              <a:rPr lang="en-CA" b="1" cap="none" dirty="0" err="1" smtClean="0">
                <a:solidFill>
                  <a:srgbClr val="C00000"/>
                </a:solidFill>
              </a:rPr>
              <a:t>on’t</a:t>
            </a:r>
            <a:r>
              <a:rPr lang="en-CA" b="1" dirty="0" smtClean="0">
                <a:solidFill>
                  <a:srgbClr val="C00000"/>
                </a:solidFill>
              </a:rPr>
              <a:t>)</a:t>
            </a:r>
            <a:r>
              <a:rPr lang="en-CA" sz="4000" b="1" dirty="0" smtClean="0">
                <a:solidFill>
                  <a:srgbClr val="C00000"/>
                </a:solidFill>
              </a:rPr>
              <a:t> in 1Cor 3</a:t>
            </a:r>
            <a:endParaRPr lang="en-CA" sz="4000" b="1" dirty="0">
              <a:solidFill>
                <a:srgbClr val="C00000"/>
              </a:solidFill>
            </a:endParaRPr>
          </a:p>
        </p:txBody>
      </p:sp>
      <p:sp>
        <p:nvSpPr>
          <p:cNvPr id="3" name="Content Placeholder 2">
            <a:extLst>
              <a:ext uri="{FF2B5EF4-FFF2-40B4-BE49-F238E27FC236}">
                <a16:creationId xmlns="" xmlns:a16="http://schemas.microsoft.com/office/drawing/2014/main" id="{4F79BF99-A24F-41A8-8393-C54B946531C6}"/>
              </a:ext>
            </a:extLst>
          </p:cNvPr>
          <p:cNvSpPr>
            <a:spLocks noGrp="1"/>
          </p:cNvSpPr>
          <p:nvPr>
            <p:ph sz="half" idx="1"/>
          </p:nvPr>
        </p:nvSpPr>
        <p:spPr>
          <a:xfrm>
            <a:off x="921082" y="1316307"/>
            <a:ext cx="10402238" cy="1594534"/>
          </a:xfrm>
        </p:spPr>
        <p:txBody>
          <a:bodyPr>
            <a:noAutofit/>
          </a:bodyPr>
          <a:lstStyle/>
          <a:p>
            <a:r>
              <a:rPr lang="en-US" sz="2800" b="1" dirty="0" smtClean="0">
                <a:solidFill>
                  <a:srgbClr val="002060"/>
                </a:solidFill>
              </a:rPr>
              <a:t>10  </a:t>
            </a:r>
            <a:r>
              <a:rPr lang="en-US" sz="2800" dirty="0" smtClean="0">
                <a:solidFill>
                  <a:srgbClr val="002060"/>
                </a:solidFill>
              </a:rPr>
              <a:t>According </a:t>
            </a:r>
            <a:r>
              <a:rPr lang="en-US" sz="2800" dirty="0">
                <a:solidFill>
                  <a:srgbClr val="002060"/>
                </a:solidFill>
              </a:rPr>
              <a:t>to the grace of </a:t>
            </a:r>
            <a:r>
              <a:rPr lang="en-US" sz="2800" dirty="0" err="1" smtClean="0">
                <a:solidFill>
                  <a:srgbClr val="002060"/>
                </a:solidFill>
              </a:rPr>
              <a:t>Yahuwa</a:t>
            </a:r>
            <a:r>
              <a:rPr lang="en-US" sz="2800" dirty="0" smtClean="0">
                <a:solidFill>
                  <a:srgbClr val="002060"/>
                </a:solidFill>
              </a:rPr>
              <a:t> </a:t>
            </a:r>
            <a:r>
              <a:rPr lang="en-US" sz="2800" dirty="0">
                <a:solidFill>
                  <a:srgbClr val="002060"/>
                </a:solidFill>
              </a:rPr>
              <a:t>which is given unto me, as a wise </a:t>
            </a:r>
            <a:r>
              <a:rPr lang="en-US" sz="2800" dirty="0" err="1">
                <a:solidFill>
                  <a:srgbClr val="002060"/>
                </a:solidFill>
              </a:rPr>
              <a:t>masterbuilder</a:t>
            </a:r>
            <a:r>
              <a:rPr lang="en-US" sz="2800" dirty="0">
                <a:solidFill>
                  <a:srgbClr val="002060"/>
                </a:solidFill>
              </a:rPr>
              <a:t>, I have laid the foundation, and another </a:t>
            </a:r>
            <a:r>
              <a:rPr lang="en-US" sz="2800" dirty="0" err="1">
                <a:solidFill>
                  <a:srgbClr val="002060"/>
                </a:solidFill>
              </a:rPr>
              <a:t>buildeth</a:t>
            </a:r>
            <a:r>
              <a:rPr lang="en-US" sz="2800" dirty="0">
                <a:solidFill>
                  <a:srgbClr val="002060"/>
                </a:solidFill>
              </a:rPr>
              <a:t> thereon. </a:t>
            </a:r>
            <a:r>
              <a:rPr lang="en-US" sz="2800" dirty="0" smtClean="0">
                <a:solidFill>
                  <a:srgbClr val="002060"/>
                </a:solidFill>
              </a:rPr>
              <a:t> But </a:t>
            </a:r>
            <a:r>
              <a:rPr lang="en-US" sz="2800" dirty="0">
                <a:solidFill>
                  <a:srgbClr val="002060"/>
                </a:solidFill>
              </a:rPr>
              <a:t>let every man take heed how he </a:t>
            </a:r>
            <a:r>
              <a:rPr lang="en-US" sz="2800" dirty="0" err="1">
                <a:solidFill>
                  <a:srgbClr val="002060"/>
                </a:solidFill>
              </a:rPr>
              <a:t>buildeth</a:t>
            </a:r>
            <a:r>
              <a:rPr lang="en-US" sz="2800" dirty="0">
                <a:solidFill>
                  <a:srgbClr val="002060"/>
                </a:solidFill>
              </a:rPr>
              <a:t> thereupon</a:t>
            </a:r>
            <a:r>
              <a:rPr lang="en-US" sz="2800" b="1" dirty="0" smtClean="0">
                <a:solidFill>
                  <a:srgbClr val="002060"/>
                </a:solidFill>
              </a:rPr>
              <a:t>.</a:t>
            </a:r>
            <a:endParaRPr lang="en-CA" sz="2800" dirty="0">
              <a:solidFill>
                <a:srgbClr val="002060"/>
              </a:solidFill>
            </a:endParaRPr>
          </a:p>
        </p:txBody>
      </p:sp>
      <p:pic>
        <p:nvPicPr>
          <p:cNvPr id="3076" name="Picture 4" descr="C:\Users\Rae\Desktop\precious gems &amp; str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814" y="3459749"/>
            <a:ext cx="4381500" cy="2143125"/>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9EAB3BA-07EE-4B64-A177-47C30D775877}" type="slidenum">
              <a:rPr lang="en-US" smtClean="0"/>
              <a:pPr/>
              <a:t>14</a:t>
            </a:fld>
            <a:endParaRPr lang="en-US" dirty="0"/>
          </a:p>
        </p:txBody>
      </p:sp>
      <p:sp>
        <p:nvSpPr>
          <p:cNvPr id="11" name="Content Placeholder 2">
            <a:extLst>
              <a:ext uri="{FF2B5EF4-FFF2-40B4-BE49-F238E27FC236}">
                <a16:creationId xmlns="" xmlns:a16="http://schemas.microsoft.com/office/drawing/2014/main" id="{4F79BF99-A24F-41A8-8393-C54B946531C6}"/>
              </a:ext>
            </a:extLst>
          </p:cNvPr>
          <p:cNvSpPr>
            <a:spLocks noGrp="1"/>
          </p:cNvSpPr>
          <p:nvPr>
            <p:ph sz="half" idx="1"/>
          </p:nvPr>
        </p:nvSpPr>
        <p:spPr>
          <a:xfrm>
            <a:off x="899160" y="2855277"/>
            <a:ext cx="6388894" cy="4591685"/>
          </a:xfrm>
        </p:spPr>
        <p:txBody>
          <a:bodyPr>
            <a:noAutofit/>
            <a:scene3d>
              <a:camera prst="orthographicFront"/>
              <a:lightRig rig="threePt" dir="t"/>
            </a:scene3d>
            <a:sp3d extrusionH="57150">
              <a:bevelT w="38100" h="38100"/>
            </a:sp3d>
          </a:bodyPr>
          <a:lstStyle/>
          <a:p>
            <a:r>
              <a:rPr lang="en-CA" sz="2800" b="1" dirty="0" smtClean="0">
                <a:solidFill>
                  <a:srgbClr val="002060"/>
                </a:solidFill>
              </a:rPr>
              <a:t>11</a:t>
            </a:r>
            <a:r>
              <a:rPr lang="en-CA" sz="2800" dirty="0" smtClean="0">
                <a:solidFill>
                  <a:srgbClr val="002060"/>
                </a:solidFill>
              </a:rPr>
              <a:t>  “</a:t>
            </a:r>
            <a:r>
              <a:rPr lang="en-US" sz="2800" dirty="0" smtClean="0">
                <a:solidFill>
                  <a:srgbClr val="002060"/>
                </a:solidFill>
              </a:rPr>
              <a:t>For </a:t>
            </a:r>
            <a:r>
              <a:rPr lang="en-US" sz="2800" dirty="0">
                <a:solidFill>
                  <a:srgbClr val="002060"/>
                </a:solidFill>
              </a:rPr>
              <a:t>other foundation can no man lay </a:t>
            </a:r>
            <a:r>
              <a:rPr lang="en-US" sz="2800" dirty="0" smtClean="0">
                <a:solidFill>
                  <a:srgbClr val="002060"/>
                </a:solidFill>
              </a:rPr>
              <a:t>than </a:t>
            </a:r>
            <a:r>
              <a:rPr lang="en-US" sz="2800" dirty="0">
                <a:solidFill>
                  <a:srgbClr val="002060"/>
                </a:solidFill>
              </a:rPr>
              <a:t>that is laid, which is </a:t>
            </a:r>
            <a:r>
              <a:rPr lang="en-US" sz="2800" dirty="0" smtClean="0">
                <a:solidFill>
                  <a:srgbClr val="002060"/>
                </a:solidFill>
              </a:rPr>
              <a:t>Yahusha </a:t>
            </a:r>
            <a:br>
              <a:rPr lang="en-US" sz="2800" dirty="0" smtClean="0">
                <a:solidFill>
                  <a:srgbClr val="002060"/>
                </a:solidFill>
              </a:rPr>
            </a:br>
            <a:r>
              <a:rPr lang="en-US" sz="2800" dirty="0" smtClean="0">
                <a:solidFill>
                  <a:srgbClr val="002060"/>
                </a:solidFill>
              </a:rPr>
              <a:t>our Messiah.  </a:t>
            </a:r>
            <a:endParaRPr lang="en-US" sz="2800" dirty="0">
              <a:solidFill>
                <a:srgbClr val="002060"/>
              </a:solidFill>
            </a:endParaRPr>
          </a:p>
          <a:p>
            <a:r>
              <a:rPr lang="en-CA" sz="2800" b="1" dirty="0" smtClean="0">
                <a:solidFill>
                  <a:srgbClr val="002060"/>
                </a:solidFill>
              </a:rPr>
              <a:t>12</a:t>
            </a:r>
            <a:r>
              <a:rPr lang="en-CA" sz="2800" dirty="0" smtClean="0">
                <a:solidFill>
                  <a:srgbClr val="002060"/>
                </a:solidFill>
              </a:rPr>
              <a:t>  Now </a:t>
            </a:r>
            <a:r>
              <a:rPr lang="en-CA" sz="2800" dirty="0">
                <a:solidFill>
                  <a:srgbClr val="002060"/>
                </a:solidFill>
              </a:rPr>
              <a:t>if any man build upon this foundation gold, silver, precious stones, </a:t>
            </a:r>
            <a:r>
              <a:rPr lang="en-CA" sz="2800" dirty="0" smtClean="0">
                <a:solidFill>
                  <a:srgbClr val="002060"/>
                </a:solidFill>
              </a:rPr>
              <a:t/>
            </a:r>
            <a:br>
              <a:rPr lang="en-CA" sz="2800" dirty="0" smtClean="0">
                <a:solidFill>
                  <a:srgbClr val="002060"/>
                </a:solidFill>
              </a:rPr>
            </a:br>
            <a:r>
              <a:rPr lang="en-CA" sz="2800" dirty="0" smtClean="0">
                <a:solidFill>
                  <a:srgbClr val="002060"/>
                </a:solidFill>
              </a:rPr>
              <a:t>wood</a:t>
            </a:r>
            <a:r>
              <a:rPr lang="en-CA" sz="2800" dirty="0">
                <a:solidFill>
                  <a:srgbClr val="002060"/>
                </a:solidFill>
              </a:rPr>
              <a:t>, hay, stubble; </a:t>
            </a:r>
            <a:r>
              <a:rPr lang="en-CA" sz="2800" dirty="0" smtClean="0">
                <a:solidFill>
                  <a:srgbClr val="002060"/>
                </a:solidFill>
              </a:rPr>
              <a:t> </a:t>
            </a:r>
            <a:r>
              <a:rPr lang="en-CA" sz="2800" dirty="0" smtClean="0"/>
              <a:t>(1 </a:t>
            </a:r>
            <a:r>
              <a:rPr lang="en-CA" sz="2800" dirty="0" err="1" smtClean="0"/>
              <a:t>Cor</a:t>
            </a:r>
            <a:r>
              <a:rPr lang="en-CA" sz="2800" dirty="0" smtClean="0"/>
              <a:t> 3:10-12)</a:t>
            </a:r>
            <a:endParaRPr lang="en-CA" sz="2800" dirty="0">
              <a:solidFill>
                <a:srgbClr val="002060"/>
              </a:solidFill>
            </a:endParaRPr>
          </a:p>
        </p:txBody>
      </p:sp>
    </p:spTree>
    <p:extLst>
      <p:ext uri="{BB962C8B-B14F-4D97-AF65-F5344CB8AC3E}">
        <p14:creationId xmlns:p14="http://schemas.microsoft.com/office/powerpoint/2010/main" val="39990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F6D192-8C13-4A9C-8938-C62FDB70A747}"/>
              </a:ext>
            </a:extLst>
          </p:cNvPr>
          <p:cNvSpPr>
            <a:spLocks noGrp="1"/>
          </p:cNvSpPr>
          <p:nvPr>
            <p:ph type="title"/>
          </p:nvPr>
        </p:nvSpPr>
        <p:spPr/>
        <p:txBody>
          <a:bodyPr>
            <a:normAutofit/>
            <a:scene3d>
              <a:camera prst="orthographicFront"/>
              <a:lightRig rig="threePt" dir="t"/>
            </a:scene3d>
            <a:sp3d extrusionH="57150">
              <a:bevelT w="38100" h="38100"/>
            </a:sp3d>
          </a:bodyPr>
          <a:lstStyle/>
          <a:p>
            <a:pPr algn="ctr"/>
            <a:r>
              <a:rPr lang="en-CA" sz="4000" b="1" dirty="0">
                <a:solidFill>
                  <a:srgbClr val="C00000"/>
                </a:solidFill>
              </a:rPr>
              <a:t>INTRODUCTION </a:t>
            </a:r>
            <a:r>
              <a:rPr lang="en-CA" b="1" dirty="0" smtClean="0">
                <a:solidFill>
                  <a:srgbClr val="C00000"/>
                </a:solidFill>
              </a:rPr>
              <a:t>(</a:t>
            </a:r>
            <a:r>
              <a:rPr lang="en-CA" b="1" dirty="0" err="1" smtClean="0">
                <a:solidFill>
                  <a:srgbClr val="C00000"/>
                </a:solidFill>
              </a:rPr>
              <a:t>C</a:t>
            </a:r>
            <a:r>
              <a:rPr lang="en-CA" b="1" cap="none" dirty="0" err="1" smtClean="0">
                <a:solidFill>
                  <a:srgbClr val="C00000"/>
                </a:solidFill>
              </a:rPr>
              <a:t>on’t</a:t>
            </a:r>
            <a:r>
              <a:rPr lang="en-CA" b="1" dirty="0" smtClean="0">
                <a:solidFill>
                  <a:srgbClr val="C00000"/>
                </a:solidFill>
              </a:rPr>
              <a:t>)</a:t>
            </a:r>
            <a:r>
              <a:rPr lang="en-CA" sz="4000" b="1" dirty="0" smtClean="0">
                <a:solidFill>
                  <a:srgbClr val="C00000"/>
                </a:solidFill>
              </a:rPr>
              <a:t> in 1Cor 3</a:t>
            </a:r>
            <a:endParaRPr lang="en-CA" sz="4000" b="1" dirty="0">
              <a:solidFill>
                <a:srgbClr val="C00000"/>
              </a:solidFill>
            </a:endParaRPr>
          </a:p>
        </p:txBody>
      </p:sp>
      <p:sp>
        <p:nvSpPr>
          <p:cNvPr id="3" name="Content Placeholder 2">
            <a:extLst>
              <a:ext uri="{FF2B5EF4-FFF2-40B4-BE49-F238E27FC236}">
                <a16:creationId xmlns="" xmlns:a16="http://schemas.microsoft.com/office/drawing/2014/main" id="{4F79BF99-A24F-41A8-8393-C54B946531C6}"/>
              </a:ext>
            </a:extLst>
          </p:cNvPr>
          <p:cNvSpPr>
            <a:spLocks noGrp="1"/>
          </p:cNvSpPr>
          <p:nvPr>
            <p:ph sz="half" idx="1"/>
          </p:nvPr>
        </p:nvSpPr>
        <p:spPr>
          <a:xfrm>
            <a:off x="844882" y="1367155"/>
            <a:ext cx="6089318" cy="4591685"/>
          </a:xfrm>
        </p:spPr>
        <p:txBody>
          <a:bodyPr>
            <a:noAutofit/>
            <a:scene3d>
              <a:camera prst="orthographicFront"/>
              <a:lightRig rig="threePt" dir="t"/>
            </a:scene3d>
            <a:sp3d extrusionH="57150">
              <a:bevelT w="38100" h="38100"/>
            </a:sp3d>
          </a:bodyPr>
          <a:lstStyle/>
          <a:p>
            <a:r>
              <a:rPr lang="en-CA" sz="2800" dirty="0" smtClean="0">
                <a:solidFill>
                  <a:srgbClr val="002060"/>
                </a:solidFill>
              </a:rPr>
              <a:t>“Every </a:t>
            </a:r>
            <a:r>
              <a:rPr lang="en-CA" sz="2800" dirty="0">
                <a:solidFill>
                  <a:srgbClr val="002060"/>
                </a:solidFill>
              </a:rPr>
              <a:t>man’s work shall be made manifest: for the day shall declare it; because it shall be revealed by fire; and the fire shall try every man’s work of what sort it </a:t>
            </a:r>
            <a:r>
              <a:rPr lang="en-CA" sz="2800" dirty="0" smtClean="0">
                <a:solidFill>
                  <a:srgbClr val="002060"/>
                </a:solidFill>
              </a:rPr>
              <a:t>is” </a:t>
            </a:r>
            <a:r>
              <a:rPr lang="en-CA" sz="2800" dirty="0" smtClean="0"/>
              <a:t>(1 </a:t>
            </a:r>
            <a:r>
              <a:rPr lang="en-CA" sz="2800" dirty="0" err="1" smtClean="0"/>
              <a:t>Cor</a:t>
            </a:r>
            <a:r>
              <a:rPr lang="en-CA" sz="2800" dirty="0" smtClean="0"/>
              <a:t> 3:13).</a:t>
            </a:r>
          </a:p>
          <a:p>
            <a:r>
              <a:rPr lang="en-CA" sz="2800" dirty="0">
                <a:solidFill>
                  <a:srgbClr val="002060"/>
                </a:solidFill>
              </a:rPr>
              <a:t>“If any man’s work shall be burned, he shall suffer loss: but he himself shall be saved; yet so as by fire” </a:t>
            </a:r>
            <a:r>
              <a:rPr lang="en-CA" sz="2800" dirty="0"/>
              <a:t>(</a:t>
            </a:r>
            <a:r>
              <a:rPr lang="en-CA" sz="2800" dirty="0" smtClean="0"/>
              <a:t>1 </a:t>
            </a:r>
            <a:r>
              <a:rPr lang="en-CA" sz="2800" dirty="0" err="1" smtClean="0"/>
              <a:t>Cor</a:t>
            </a:r>
            <a:r>
              <a:rPr lang="en-CA" sz="2800" dirty="0" smtClean="0"/>
              <a:t> </a:t>
            </a:r>
            <a:r>
              <a:rPr lang="en-CA" sz="2800" dirty="0"/>
              <a:t>3:15).</a:t>
            </a:r>
          </a:p>
          <a:p>
            <a:endParaRPr lang="en-CA" sz="2800" dirty="0">
              <a:solidFill>
                <a:srgbClr val="002060"/>
              </a:solidFill>
            </a:endParaRPr>
          </a:p>
        </p:txBody>
      </p:sp>
      <p:sp>
        <p:nvSpPr>
          <p:cNvPr id="4" name="Content Placeholder 3">
            <a:extLst>
              <a:ext uri="{FF2B5EF4-FFF2-40B4-BE49-F238E27FC236}">
                <a16:creationId xmlns="" xmlns:a16="http://schemas.microsoft.com/office/drawing/2014/main" id="{7B4C0C03-9BB3-4C6E-9287-A1C8B61B0585}"/>
              </a:ext>
            </a:extLst>
          </p:cNvPr>
          <p:cNvSpPr>
            <a:spLocks noGrp="1"/>
          </p:cNvSpPr>
          <p:nvPr>
            <p:ph sz="half" idx="2"/>
          </p:nvPr>
        </p:nvSpPr>
        <p:spPr>
          <a:xfrm>
            <a:off x="7069091" y="1368150"/>
            <a:ext cx="4645152" cy="1972716"/>
          </a:xfrm>
        </p:spPr>
        <p:txBody>
          <a:bodyPr>
            <a:normAutofit/>
            <a:scene3d>
              <a:camera prst="orthographicFront"/>
              <a:lightRig rig="threePt" dir="t"/>
            </a:scene3d>
            <a:sp3d extrusionH="57150">
              <a:bevelT w="38100" h="38100"/>
            </a:sp3d>
          </a:bodyPr>
          <a:lstStyle/>
          <a:p>
            <a:r>
              <a:rPr lang="en-CA" sz="2800" dirty="0" smtClean="0">
                <a:solidFill>
                  <a:srgbClr val="002060"/>
                </a:solidFill>
              </a:rPr>
              <a:t>“</a:t>
            </a:r>
            <a:r>
              <a:rPr lang="en-CA" sz="2800" dirty="0">
                <a:solidFill>
                  <a:srgbClr val="002060"/>
                </a:solidFill>
              </a:rPr>
              <a:t>If any man’s work abide</a:t>
            </a:r>
            <a:r>
              <a:rPr lang="en-CA" sz="2800" dirty="0" smtClean="0">
                <a:solidFill>
                  <a:srgbClr val="002060"/>
                </a:solidFill>
              </a:rPr>
              <a:t>” </a:t>
            </a:r>
            <a:r>
              <a:rPr lang="en-CA" sz="2800" dirty="0"/>
              <a:t>Paul said</a:t>
            </a:r>
            <a:r>
              <a:rPr lang="en-CA" sz="2800" dirty="0">
                <a:solidFill>
                  <a:srgbClr val="002060"/>
                </a:solidFill>
              </a:rPr>
              <a:t>,  “he shall receive </a:t>
            </a:r>
            <a:r>
              <a:rPr lang="en-CA" sz="2800" dirty="0" smtClean="0">
                <a:solidFill>
                  <a:srgbClr val="002060"/>
                </a:solidFill>
              </a:rPr>
              <a:t/>
            </a:r>
            <a:br>
              <a:rPr lang="en-CA" sz="2800" dirty="0" smtClean="0">
                <a:solidFill>
                  <a:srgbClr val="002060"/>
                </a:solidFill>
              </a:rPr>
            </a:br>
            <a:r>
              <a:rPr lang="en-CA" sz="2800" dirty="0" smtClean="0">
                <a:solidFill>
                  <a:srgbClr val="002060"/>
                </a:solidFill>
              </a:rPr>
              <a:t>a reward” </a:t>
            </a:r>
            <a:r>
              <a:rPr lang="en-CA" sz="2800" dirty="0"/>
              <a:t>(</a:t>
            </a:r>
            <a:r>
              <a:rPr lang="en-CA" sz="2800" dirty="0" smtClean="0"/>
              <a:t>1 </a:t>
            </a:r>
            <a:r>
              <a:rPr lang="en-CA" sz="2800" dirty="0" err="1" smtClean="0"/>
              <a:t>Cor</a:t>
            </a:r>
            <a:r>
              <a:rPr lang="en-CA" sz="2800" dirty="0" smtClean="0"/>
              <a:t> 3:14).</a:t>
            </a:r>
          </a:p>
          <a:p>
            <a:endParaRPr lang="en-CA" sz="2800" dirty="0"/>
          </a:p>
          <a:p>
            <a:endParaRPr lang="en-CA" sz="2800" dirty="0">
              <a:solidFill>
                <a:srgbClr val="002060"/>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15</a:t>
            </a:fld>
            <a:endParaRPr lang="en-US" dirty="0"/>
          </a:p>
        </p:txBody>
      </p:sp>
      <p:grpSp>
        <p:nvGrpSpPr>
          <p:cNvPr id="8" name="Group 7"/>
          <p:cNvGrpSpPr/>
          <p:nvPr/>
        </p:nvGrpSpPr>
        <p:grpSpPr>
          <a:xfrm>
            <a:off x="7145655" y="3007594"/>
            <a:ext cx="4259903" cy="3054810"/>
            <a:chOff x="7145655" y="3007594"/>
            <a:chExt cx="4259903" cy="3054810"/>
          </a:xfrm>
        </p:grpSpPr>
        <p:pic>
          <p:nvPicPr>
            <p:cNvPr id="7" name="Picture 2" descr="C:\Users\Rae\Desktop\heaven rewar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655" y="3007594"/>
              <a:ext cx="4223385" cy="3054810"/>
            </a:xfrm>
            <a:prstGeom prst="roundRect">
              <a:avLst>
                <a:gd name="adj" fmla="val 4167"/>
              </a:avLst>
            </a:prstGeom>
            <a:solidFill>
              <a:srgbClr val="FFFFFF"/>
            </a:solidFill>
            <a:ln w="76200" cap="sq">
              <a:solidFill>
                <a:schemeClr val="accent2">
                  <a:lumMod val="50000"/>
                </a:schemeClr>
              </a:solidFill>
              <a:miter lim="800000"/>
            </a:ln>
            <a:effectLst>
              <a:outerShdw blurRad="190500" dist="228600" dir="2700000" algn="ctr">
                <a:srgbClr val="000000">
                  <a:alpha val="30000"/>
                </a:srgbClr>
              </a:outerShdw>
              <a:reflection blurRad="12700" stA="33000" endPos="28000" dist="5000" dir="5400000" sy="-100000" algn="bl" rotWithShape="0"/>
            </a:effectLst>
            <a:scene3d>
              <a:camera prst="orthographicFront">
                <a:rot lat="0" lon="0" rev="0"/>
              </a:camera>
              <a:lightRig rig="glow" dir="t">
                <a:rot lat="0" lon="0" rev="4800000"/>
              </a:lightRig>
            </a:scene3d>
            <a:sp3d prstMaterial="matte">
              <a:bevelT w="127000" h="63500" prst="softRound"/>
            </a:sp3d>
            <a:extLst/>
          </p:spPr>
        </p:pic>
        <p:sp>
          <p:nvSpPr>
            <p:cNvPr id="6" name="Rectangle 5"/>
            <p:cNvSpPr/>
            <p:nvPr/>
          </p:nvSpPr>
          <p:spPr>
            <a:xfrm>
              <a:off x="7156767" y="3242337"/>
              <a:ext cx="4248791" cy="2585323"/>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905"/>
                  <a:solidFill>
                    <a:schemeClr val="accent2">
                      <a:lumMod val="50000"/>
                    </a:schemeClr>
                  </a:solidFill>
                  <a:effectLst>
                    <a:innerShdw blurRad="69850" dist="43180" dir="5400000">
                      <a:srgbClr val="000000">
                        <a:alpha val="65000"/>
                      </a:srgbClr>
                    </a:innerShdw>
                  </a:effectLst>
                </a:rPr>
                <a:t>What</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smtClean="0">
                  <a:ln w="1905"/>
                  <a:solidFill>
                    <a:schemeClr val="accent2">
                      <a:lumMod val="50000"/>
                    </a:schemeClr>
                  </a:solidFill>
                  <a:effectLst>
                    <a:innerShdw blurRad="69850" dist="43180" dir="5400000">
                      <a:srgbClr val="000000">
                        <a:alpha val="65000"/>
                      </a:srgbClr>
                    </a:innerShdw>
                  </a:effectLst>
                </a:rPr>
                <a:t>is</a:t>
              </a:r>
            </a:p>
            <a:p>
              <a:pPr algn="ctr"/>
              <a:r>
                <a:rPr lang="en-US" sz="5400" b="1" cap="none" spc="0" dirty="0" smtClean="0">
                  <a:ln w="1905"/>
                  <a:solidFill>
                    <a:schemeClr val="accent2">
                      <a:lumMod val="50000"/>
                    </a:schemeClr>
                  </a:solidFill>
                  <a:effectLst>
                    <a:innerShdw blurRad="69850" dist="43180" dir="5400000">
                      <a:srgbClr val="000000">
                        <a:alpha val="65000"/>
                      </a:srgbClr>
                    </a:innerShdw>
                  </a:effectLst>
                </a:rPr>
                <a:t> </a:t>
              </a:r>
              <a:br>
                <a:rPr lang="en-US" sz="5400" b="1" cap="none" spc="0" dirty="0" smtClean="0">
                  <a:ln w="1905"/>
                  <a:solidFill>
                    <a:schemeClr val="accent2">
                      <a:lumMod val="50000"/>
                    </a:schemeClr>
                  </a:solidFill>
                  <a:effectLst>
                    <a:innerShdw blurRad="69850" dist="43180" dir="5400000">
                      <a:srgbClr val="000000">
                        <a:alpha val="65000"/>
                      </a:srgbClr>
                    </a:innerShdw>
                  </a:effectLst>
                </a:rPr>
              </a:br>
              <a:r>
                <a:rPr lang="en-US" sz="5400" b="1" cap="none" spc="0" dirty="0" smtClean="0">
                  <a:ln w="1905"/>
                  <a:solidFill>
                    <a:schemeClr val="accent2">
                      <a:lumMod val="50000"/>
                    </a:schemeClr>
                  </a:solidFill>
                  <a:effectLst>
                    <a:innerShdw blurRad="69850" dist="43180" dir="5400000">
                      <a:srgbClr val="000000">
                        <a:alpha val="65000"/>
                      </a:srgbClr>
                    </a:innerShdw>
                  </a:effectLst>
                </a:rPr>
                <a:t>that reward?</a:t>
              </a:r>
              <a:endParaRPr lang="en-US" sz="5400" b="1" cap="none" spc="0" dirty="0">
                <a:ln w="1905"/>
                <a:solidFill>
                  <a:schemeClr val="accent2">
                    <a:lumMod val="50000"/>
                  </a:schemeClr>
                </a:soli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1887136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6A62EE-F2C3-4BC6-8012-6D0BB9DF3410}"/>
              </a:ext>
            </a:extLst>
          </p:cNvPr>
          <p:cNvSpPr>
            <a:spLocks noGrp="1"/>
          </p:cNvSpPr>
          <p:nvPr>
            <p:ph type="title"/>
          </p:nvPr>
        </p:nvSpPr>
        <p:spPr>
          <a:xfrm>
            <a:off x="837092" y="503578"/>
            <a:ext cx="10955424" cy="1255774"/>
          </a:xfrm>
        </p:spPr>
        <p:txBody>
          <a:bodyPr>
            <a:noAutofit/>
            <a:scene3d>
              <a:camera prst="orthographicFront"/>
              <a:lightRig rig="threePt" dir="t"/>
            </a:scene3d>
            <a:sp3d extrusionH="57150">
              <a:bevelT w="38100" h="38100"/>
            </a:sp3d>
          </a:bodyPr>
          <a:lstStyle/>
          <a:p>
            <a:pPr algn="ctr"/>
            <a:r>
              <a:rPr lang="en-CA" sz="4400" b="1" dirty="0" smtClean="0">
                <a:solidFill>
                  <a:srgbClr val="FFC000"/>
                </a:solidFill>
              </a:rPr>
              <a:t>LET  US  LOOK  AT  </a:t>
            </a:r>
            <a:r>
              <a:rPr lang="en-CA" sz="4400" b="1" dirty="0">
                <a:solidFill>
                  <a:srgbClr val="FFC000"/>
                </a:solidFill>
              </a:rPr>
              <a:t>SUCH </a:t>
            </a:r>
            <a:r>
              <a:rPr lang="en-CA" sz="4400" b="1" dirty="0" smtClean="0">
                <a:solidFill>
                  <a:srgbClr val="FFC000"/>
                </a:solidFill>
              </a:rPr>
              <a:t/>
            </a:r>
            <a:br>
              <a:rPr lang="en-CA" sz="4400" b="1" dirty="0" smtClean="0">
                <a:solidFill>
                  <a:srgbClr val="FFC000"/>
                </a:solidFill>
              </a:rPr>
            </a:br>
            <a:r>
              <a:rPr lang="en-CA" sz="4400" b="1" dirty="0" smtClean="0">
                <a:solidFill>
                  <a:srgbClr val="FFC000"/>
                </a:solidFill>
              </a:rPr>
              <a:t>“REWARDS” </a:t>
            </a:r>
            <a:r>
              <a:rPr lang="en-CA" sz="4400" b="1" dirty="0">
                <a:solidFill>
                  <a:srgbClr val="FFC000"/>
                </a:solidFill>
              </a:rPr>
              <a:t>OR </a:t>
            </a:r>
            <a:r>
              <a:rPr lang="en-CA" sz="4400" b="1" dirty="0" smtClean="0">
                <a:solidFill>
                  <a:srgbClr val="FFC000"/>
                </a:solidFill>
              </a:rPr>
              <a:t> “CROWNs”</a:t>
            </a:r>
            <a:endParaRPr lang="en-CA" sz="4400" b="1" dirty="0">
              <a:solidFill>
                <a:srgbClr val="FFC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7710" y="1982612"/>
            <a:ext cx="9122236" cy="46235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16</a:t>
            </a:fld>
            <a:endParaRPr lang="en-US" sz="2000" dirty="0">
              <a:solidFill>
                <a:schemeClr val="bg1"/>
              </a:solidFill>
            </a:endParaRPr>
          </a:p>
        </p:txBody>
      </p:sp>
    </p:spTree>
    <p:extLst>
      <p:ext uri="{BB962C8B-B14F-4D97-AF65-F5344CB8AC3E}">
        <p14:creationId xmlns:p14="http://schemas.microsoft.com/office/powerpoint/2010/main" val="4265739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A57338-0114-4725-A4E0-9C62E4777A34}"/>
              </a:ext>
            </a:extLst>
          </p:cNvPr>
          <p:cNvSpPr>
            <a:spLocks noGrp="1"/>
          </p:cNvSpPr>
          <p:nvPr>
            <p:ph type="title"/>
          </p:nvPr>
        </p:nvSpPr>
        <p:spPr>
          <a:xfrm>
            <a:off x="358815" y="138393"/>
            <a:ext cx="11287838" cy="1059305"/>
          </a:xfrm>
        </p:spPr>
        <p:txBody>
          <a:bodyPr>
            <a:noAutofit/>
            <a:scene3d>
              <a:camera prst="orthographicFront"/>
              <a:lightRig rig="threePt" dir="t"/>
            </a:scene3d>
            <a:sp3d extrusionH="57150">
              <a:bevelT w="38100" h="38100"/>
            </a:sp3d>
          </a:bodyPr>
          <a:lstStyle/>
          <a:p>
            <a:pPr algn="ctr"/>
            <a:r>
              <a:rPr lang="en-CA" sz="4000" b="1" cap="none" dirty="0" smtClean="0">
                <a:ln w="1905"/>
                <a:solidFill>
                  <a:srgbClr val="FFC000"/>
                </a:solidFill>
                <a:effectLst>
                  <a:innerShdw blurRad="69850" dist="43180" dir="5400000">
                    <a:srgbClr val="000000">
                      <a:alpha val="65000"/>
                    </a:srgbClr>
                  </a:innerShdw>
                </a:effectLst>
              </a:rPr>
              <a:t>What is the Difference between SALVATION  </a:t>
            </a:r>
            <a:br>
              <a:rPr lang="en-CA" sz="4000" b="1" cap="none" dirty="0" smtClean="0">
                <a:ln w="1905"/>
                <a:solidFill>
                  <a:srgbClr val="FFC000"/>
                </a:solidFill>
                <a:effectLst>
                  <a:innerShdw blurRad="69850" dist="43180" dir="5400000">
                    <a:srgbClr val="000000">
                      <a:alpha val="65000"/>
                    </a:srgbClr>
                  </a:innerShdw>
                </a:effectLst>
              </a:rPr>
            </a:br>
            <a:r>
              <a:rPr lang="en-CA" sz="4000" b="1" cap="none" dirty="0" smtClean="0">
                <a:ln w="1905"/>
                <a:solidFill>
                  <a:srgbClr val="FFC000"/>
                </a:solidFill>
                <a:effectLst>
                  <a:innerShdw blurRad="69850" dist="43180" dir="5400000">
                    <a:srgbClr val="000000">
                      <a:alpha val="65000"/>
                    </a:srgbClr>
                  </a:innerShdw>
                </a:effectLst>
              </a:rPr>
              <a:t>and REWARDS for BELIEVERS?</a:t>
            </a:r>
            <a:endParaRPr lang="en-CA" sz="4000" b="1" cap="none" dirty="0">
              <a:ln w="1905"/>
              <a:solidFill>
                <a:srgbClr val="FFC000"/>
              </a:solidFill>
              <a:effectLst>
                <a:innerShdw blurRad="69850" dist="43180" dir="5400000">
                  <a:srgbClr val="000000">
                    <a:alpha val="65000"/>
                  </a:srgbClr>
                </a:innerShdw>
              </a:effectLst>
            </a:endParaRPr>
          </a:p>
        </p:txBody>
      </p:sp>
      <p:sp>
        <p:nvSpPr>
          <p:cNvPr id="4" name="Content Placeholder 3">
            <a:extLst>
              <a:ext uri="{FF2B5EF4-FFF2-40B4-BE49-F238E27FC236}">
                <a16:creationId xmlns="" xmlns:a16="http://schemas.microsoft.com/office/drawing/2014/main" id="{5FC1AED3-173B-40A2-A043-DFC83E49A06A}"/>
              </a:ext>
            </a:extLst>
          </p:cNvPr>
          <p:cNvSpPr>
            <a:spLocks noGrp="1"/>
          </p:cNvSpPr>
          <p:nvPr>
            <p:ph sz="half" idx="1"/>
          </p:nvPr>
        </p:nvSpPr>
        <p:spPr>
          <a:xfrm>
            <a:off x="762000" y="2383602"/>
            <a:ext cx="5532119" cy="4265433"/>
          </a:xfrm>
        </p:spPr>
        <p:txBody>
          <a:bodyPr>
            <a:normAutofit/>
            <a:scene3d>
              <a:camera prst="orthographicFront"/>
              <a:lightRig rig="threePt" dir="t"/>
            </a:scene3d>
            <a:sp3d extrusionH="57150">
              <a:bevelT w="38100" h="38100"/>
            </a:sp3d>
          </a:bodyPr>
          <a:lstStyle/>
          <a:p>
            <a:r>
              <a:rPr lang="en-CA" dirty="0"/>
              <a:t>Salvation is </a:t>
            </a:r>
            <a:r>
              <a:rPr lang="en-CA" dirty="0" smtClean="0"/>
              <a:t>free through the blood of </a:t>
            </a:r>
            <a:br>
              <a:rPr lang="en-CA" dirty="0" smtClean="0"/>
            </a:br>
            <a:r>
              <a:rPr lang="en-CA" dirty="0" smtClean="0"/>
              <a:t>Yahusha for everyone that accepts.</a:t>
            </a:r>
            <a:endParaRPr lang="en-CA" dirty="0"/>
          </a:p>
          <a:p>
            <a:r>
              <a:rPr lang="en-CA" dirty="0"/>
              <a:t>Salvation is received by faith in what </a:t>
            </a:r>
            <a:r>
              <a:rPr lang="en-CA" dirty="0" smtClean="0"/>
              <a:t/>
            </a:r>
            <a:br>
              <a:rPr lang="en-CA" dirty="0" smtClean="0"/>
            </a:br>
            <a:r>
              <a:rPr lang="en-CA" dirty="0" smtClean="0"/>
              <a:t>Yahusha </a:t>
            </a:r>
            <a:r>
              <a:rPr lang="en-CA" dirty="0"/>
              <a:t>did on the tree. </a:t>
            </a:r>
            <a:endParaRPr lang="en-CA" dirty="0" smtClean="0"/>
          </a:p>
          <a:p>
            <a:r>
              <a:rPr lang="en-CA" dirty="0">
                <a:solidFill>
                  <a:srgbClr val="C00000"/>
                </a:solidFill>
              </a:rPr>
              <a:t> “This is my blood…which is poured out for many for the forgiveness of sins” </a:t>
            </a:r>
            <a:r>
              <a:rPr lang="en-CA" dirty="0" smtClean="0"/>
              <a:t>(</a:t>
            </a:r>
            <a:r>
              <a:rPr lang="en-CA" dirty="0"/>
              <a:t>Matt 26:28).</a:t>
            </a:r>
          </a:p>
          <a:p>
            <a:r>
              <a:rPr lang="en-CA" dirty="0" smtClean="0"/>
              <a:t>Salvation </a:t>
            </a:r>
            <a:r>
              <a:rPr lang="en-CA" dirty="0"/>
              <a:t>is “the gift of </a:t>
            </a:r>
            <a:r>
              <a:rPr lang="en-CA" dirty="0" err="1" smtClean="0"/>
              <a:t>Yahuwa</a:t>
            </a:r>
            <a:r>
              <a:rPr lang="en-CA" dirty="0" smtClean="0"/>
              <a:t>.”  Salvation is never earned by our works.  (</a:t>
            </a:r>
            <a:r>
              <a:rPr lang="en-CA" dirty="0"/>
              <a:t>Eph 2:8</a:t>
            </a:r>
            <a:r>
              <a:rPr lang="en-CA" dirty="0" smtClean="0"/>
              <a:t>,  9)</a:t>
            </a:r>
            <a:endParaRPr lang="en-CA" dirty="0"/>
          </a:p>
        </p:txBody>
      </p:sp>
      <p:sp>
        <p:nvSpPr>
          <p:cNvPr id="6" name="Content Placeholder 5">
            <a:extLst>
              <a:ext uri="{FF2B5EF4-FFF2-40B4-BE49-F238E27FC236}">
                <a16:creationId xmlns="" xmlns:a16="http://schemas.microsoft.com/office/drawing/2014/main" id="{2025B3A0-50C4-4328-856A-9FC7F5FEE72A}"/>
              </a:ext>
            </a:extLst>
          </p:cNvPr>
          <p:cNvSpPr>
            <a:spLocks noGrp="1"/>
          </p:cNvSpPr>
          <p:nvPr>
            <p:ph sz="half" idx="2"/>
          </p:nvPr>
        </p:nvSpPr>
        <p:spPr>
          <a:xfrm>
            <a:off x="6735828" y="2430554"/>
            <a:ext cx="4907531" cy="4256682"/>
          </a:xfrm>
        </p:spPr>
        <p:txBody>
          <a:bodyPr>
            <a:normAutofit/>
            <a:scene3d>
              <a:camera prst="orthographicFront"/>
              <a:lightRig rig="threePt" dir="t"/>
            </a:scene3d>
            <a:sp3d extrusionH="57150">
              <a:bevelT w="38100" h="38100"/>
            </a:sp3d>
          </a:bodyPr>
          <a:lstStyle/>
          <a:p>
            <a:r>
              <a:rPr lang="en-CA" dirty="0"/>
              <a:t>“…Yahusha died for our sins according </a:t>
            </a:r>
            <a:r>
              <a:rPr lang="en-CA" dirty="0" smtClean="0"/>
              <a:t/>
            </a:r>
            <a:br>
              <a:rPr lang="en-CA" dirty="0" smtClean="0"/>
            </a:br>
            <a:r>
              <a:rPr lang="en-CA" dirty="0" smtClean="0"/>
              <a:t>to </a:t>
            </a:r>
            <a:r>
              <a:rPr lang="en-CA" dirty="0"/>
              <a:t>the Scriptures” </a:t>
            </a:r>
            <a:r>
              <a:rPr lang="en-CA" dirty="0" smtClean="0"/>
              <a:t>(</a:t>
            </a:r>
            <a:r>
              <a:rPr lang="en-CA" dirty="0"/>
              <a:t>1 Cor 15:3).  </a:t>
            </a:r>
          </a:p>
          <a:p>
            <a:r>
              <a:rPr lang="en-CA" dirty="0"/>
              <a:t>When 1 believe that the blood Yahusha shed on the tree was the full payment for my sin, I have everlasting life </a:t>
            </a:r>
            <a:r>
              <a:rPr lang="en-CA" sz="1600" dirty="0" smtClean="0"/>
              <a:t>[at that point in time]</a:t>
            </a:r>
            <a:r>
              <a:rPr lang="en-CA" dirty="0" smtClean="0"/>
              <a:t>  (</a:t>
            </a:r>
            <a:r>
              <a:rPr lang="en-CA" dirty="0"/>
              <a:t>John 3:36a</a:t>
            </a:r>
            <a:r>
              <a:rPr lang="en-CA" dirty="0" smtClean="0"/>
              <a:t>).</a:t>
            </a:r>
          </a:p>
          <a:p>
            <a:r>
              <a:rPr lang="en-CA" dirty="0" smtClean="0"/>
              <a:t>“Rewards” given to the saved are according to their outward works through the gifts that Yahusha has given them.</a:t>
            </a:r>
            <a:endParaRPr lang="en-CA" dirty="0"/>
          </a:p>
          <a:p>
            <a:endParaRPr lang="en-CA" dirty="0"/>
          </a:p>
        </p:txBody>
      </p:sp>
      <p:sp>
        <p:nvSpPr>
          <p:cNvPr id="3" name="Text Placeholder 2">
            <a:extLst>
              <a:ext uri="{FF2B5EF4-FFF2-40B4-BE49-F238E27FC236}">
                <a16:creationId xmlns="" xmlns:a16="http://schemas.microsoft.com/office/drawing/2014/main" id="{C4F3F0FD-009D-4C3E-AF98-EBFE24EF567F}"/>
              </a:ext>
            </a:extLst>
          </p:cNvPr>
          <p:cNvSpPr>
            <a:spLocks noGrp="1"/>
          </p:cNvSpPr>
          <p:nvPr>
            <p:ph type="body" idx="4294967295"/>
          </p:nvPr>
        </p:nvSpPr>
        <p:spPr>
          <a:xfrm>
            <a:off x="324091" y="1379219"/>
            <a:ext cx="11496512" cy="982015"/>
          </a:xfrm>
        </p:spPr>
        <p:txBody>
          <a:bodyPr>
            <a:noAutofit/>
            <a:scene3d>
              <a:camera prst="orthographicFront"/>
              <a:lightRig rig="threePt" dir="t"/>
            </a:scene3d>
            <a:sp3d extrusionH="57150">
              <a:bevelT w="38100" h="38100"/>
            </a:sp3d>
          </a:bodyPr>
          <a:lstStyle/>
          <a:p>
            <a:pPr algn="ctr"/>
            <a:r>
              <a:rPr lang="en-CA" sz="2400" dirty="0">
                <a:solidFill>
                  <a:srgbClr val="C00000"/>
                </a:solidFill>
              </a:rPr>
              <a:t>THERE IS A </a:t>
            </a:r>
            <a:r>
              <a:rPr lang="en-CA" sz="2400" b="1" u="sng" dirty="0">
                <a:solidFill>
                  <a:srgbClr val="C00000"/>
                </a:solidFill>
              </a:rPr>
              <a:t>VAST</a:t>
            </a:r>
            <a:r>
              <a:rPr lang="en-CA" sz="2400" dirty="0">
                <a:solidFill>
                  <a:srgbClr val="C00000"/>
                </a:solidFill>
              </a:rPr>
              <a:t> </a:t>
            </a:r>
            <a:r>
              <a:rPr lang="en-CA" sz="2400" b="1" u="sng" dirty="0">
                <a:solidFill>
                  <a:srgbClr val="C00000"/>
                </a:solidFill>
              </a:rPr>
              <a:t>DIFFERENCE</a:t>
            </a:r>
            <a:r>
              <a:rPr lang="en-CA" sz="2400" dirty="0">
                <a:solidFill>
                  <a:srgbClr val="C00000"/>
                </a:solidFill>
              </a:rPr>
              <a:t> BETWEEN THE </a:t>
            </a:r>
            <a:r>
              <a:rPr lang="en-CA" sz="2400" b="1" dirty="0">
                <a:solidFill>
                  <a:srgbClr val="0070C0"/>
                </a:solidFill>
              </a:rPr>
              <a:t>DOCTRINE OF SALVATION</a:t>
            </a:r>
            <a:r>
              <a:rPr lang="en-CA" sz="2400" dirty="0">
                <a:solidFill>
                  <a:srgbClr val="C00000"/>
                </a:solidFill>
              </a:rPr>
              <a:t> </a:t>
            </a:r>
            <a:r>
              <a:rPr lang="en-CA" sz="2400" dirty="0" smtClean="0">
                <a:solidFill>
                  <a:srgbClr val="C00000"/>
                </a:solidFill>
              </a:rPr>
              <a:t/>
            </a:r>
            <a:br>
              <a:rPr lang="en-CA" sz="2400" dirty="0" smtClean="0">
                <a:solidFill>
                  <a:srgbClr val="C00000"/>
                </a:solidFill>
              </a:rPr>
            </a:br>
            <a:r>
              <a:rPr lang="en-CA" sz="2400" dirty="0" smtClean="0">
                <a:solidFill>
                  <a:srgbClr val="C00000"/>
                </a:solidFill>
              </a:rPr>
              <a:t>FOR </a:t>
            </a:r>
            <a:r>
              <a:rPr lang="en-CA" sz="2400" dirty="0">
                <a:solidFill>
                  <a:srgbClr val="C00000"/>
                </a:solidFill>
              </a:rPr>
              <a:t>THE LOST</a:t>
            </a:r>
            <a:r>
              <a:rPr lang="en-CA" sz="2400" dirty="0" smtClean="0">
                <a:solidFill>
                  <a:srgbClr val="C00000"/>
                </a:solidFill>
              </a:rPr>
              <a:t>,  </a:t>
            </a:r>
            <a:r>
              <a:rPr lang="en-CA" sz="2400" dirty="0">
                <a:solidFill>
                  <a:srgbClr val="C00000"/>
                </a:solidFill>
              </a:rPr>
              <a:t>AND THE </a:t>
            </a:r>
            <a:r>
              <a:rPr lang="en-CA" sz="2400" b="1" dirty="0">
                <a:solidFill>
                  <a:srgbClr val="0070C0"/>
                </a:solidFill>
              </a:rPr>
              <a:t>DOCTRINE OF REWARDS </a:t>
            </a:r>
            <a:r>
              <a:rPr lang="en-CA" sz="2400" dirty="0">
                <a:solidFill>
                  <a:srgbClr val="C00000"/>
                </a:solidFill>
              </a:rPr>
              <a:t>FOR THE </a:t>
            </a:r>
            <a:r>
              <a:rPr lang="en-CA" sz="2400" dirty="0" smtClean="0">
                <a:solidFill>
                  <a:srgbClr val="C00000"/>
                </a:solidFill>
              </a:rPr>
              <a:t>SAVED.</a:t>
            </a:r>
            <a:endParaRPr lang="en-CA" sz="2400" dirty="0">
              <a:solidFill>
                <a:srgbClr val="C00000"/>
              </a:solidFill>
            </a:endParaRPr>
          </a:p>
        </p:txBody>
      </p:sp>
      <p:sp>
        <p:nvSpPr>
          <p:cNvPr id="7"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17</a:t>
            </a:fld>
            <a:endParaRPr lang="en-US" sz="2000" dirty="0">
              <a:solidFill>
                <a:schemeClr val="bg1"/>
              </a:solidFill>
            </a:endParaRPr>
          </a:p>
        </p:txBody>
      </p:sp>
    </p:spTree>
    <p:extLst>
      <p:ext uri="{BB962C8B-B14F-4D97-AF65-F5344CB8AC3E}">
        <p14:creationId xmlns:p14="http://schemas.microsoft.com/office/powerpoint/2010/main" val="2050196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2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BE182D-C834-4058-A00F-67042E9A2515}"/>
              </a:ext>
            </a:extLst>
          </p:cNvPr>
          <p:cNvSpPr>
            <a:spLocks noGrp="1"/>
          </p:cNvSpPr>
          <p:nvPr>
            <p:ph type="title"/>
          </p:nvPr>
        </p:nvSpPr>
        <p:spPr>
          <a:xfrm>
            <a:off x="941285" y="484811"/>
            <a:ext cx="10104238" cy="1059305"/>
          </a:xfrm>
        </p:spPr>
        <p:txBody>
          <a:bodyPr>
            <a:normAutofit/>
            <a:scene3d>
              <a:camera prst="orthographicFront"/>
              <a:lightRig rig="threePt" dir="t"/>
            </a:scene3d>
            <a:sp3d extrusionH="57150">
              <a:bevelT w="38100" h="38100"/>
            </a:sp3d>
          </a:bodyPr>
          <a:lstStyle/>
          <a:p>
            <a:pPr algn="ctr"/>
            <a:r>
              <a:rPr lang="en-CA" sz="4000" b="1" dirty="0">
                <a:solidFill>
                  <a:srgbClr val="00B050"/>
                </a:solidFill>
              </a:rPr>
              <a:t>REWARDS </a:t>
            </a:r>
            <a:r>
              <a:rPr lang="en-CA" sz="4000" b="1" dirty="0" smtClean="0">
                <a:solidFill>
                  <a:srgbClr val="00B050"/>
                </a:solidFill>
              </a:rPr>
              <a:t> ARE  EARNED</a:t>
            </a:r>
            <a:endParaRPr lang="en-CA" sz="4000" b="1" dirty="0">
              <a:solidFill>
                <a:srgbClr val="00B050"/>
              </a:solidFill>
            </a:endParaRPr>
          </a:p>
        </p:txBody>
      </p:sp>
      <p:sp>
        <p:nvSpPr>
          <p:cNvPr id="3" name="Content Placeholder 2">
            <a:extLst>
              <a:ext uri="{FF2B5EF4-FFF2-40B4-BE49-F238E27FC236}">
                <a16:creationId xmlns="" xmlns:a16="http://schemas.microsoft.com/office/drawing/2014/main" id="{C5A460D2-FC0F-4252-BCD5-C7133987B1EE}"/>
              </a:ext>
            </a:extLst>
          </p:cNvPr>
          <p:cNvSpPr>
            <a:spLocks noGrp="1"/>
          </p:cNvSpPr>
          <p:nvPr>
            <p:ph sz="half" idx="1"/>
          </p:nvPr>
        </p:nvSpPr>
        <p:spPr>
          <a:xfrm>
            <a:off x="716281" y="1433378"/>
            <a:ext cx="4922520" cy="4661260"/>
          </a:xfrm>
        </p:spPr>
        <p:txBody>
          <a:bodyPr>
            <a:normAutofit/>
            <a:scene3d>
              <a:camera prst="orthographicFront"/>
              <a:lightRig rig="threePt" dir="t"/>
            </a:scene3d>
            <a:sp3d extrusionH="57150">
              <a:bevelT w="38100" h="38100"/>
            </a:sp3d>
          </a:bodyPr>
          <a:lstStyle/>
          <a:p>
            <a:r>
              <a:rPr lang="en-CA" dirty="0"/>
              <a:t>Rewards are according to the works of the believer (Matt 16:27).</a:t>
            </a:r>
          </a:p>
          <a:p>
            <a:r>
              <a:rPr lang="en-CA" dirty="0"/>
              <a:t>The Scripture verses from </a:t>
            </a:r>
            <a:r>
              <a:rPr lang="en-CA" b="1" dirty="0"/>
              <a:t>1 Cor 3:8-15 </a:t>
            </a:r>
            <a:r>
              <a:rPr lang="en-CA" dirty="0"/>
              <a:t>give a most revealing insight into rewards:</a:t>
            </a:r>
          </a:p>
          <a:p>
            <a:pPr marL="457200" indent="-457200">
              <a:buFont typeface="+mj-lt"/>
              <a:buAutoNum type="arabicParenR"/>
            </a:pPr>
            <a:r>
              <a:rPr lang="en-CA" b="1" u="sng" dirty="0" smtClean="0">
                <a:solidFill>
                  <a:srgbClr val="C00000"/>
                </a:solidFill>
              </a:rPr>
              <a:t>Rewarded </a:t>
            </a:r>
            <a:r>
              <a:rPr lang="en-CA" b="1" u="sng" dirty="0">
                <a:solidFill>
                  <a:srgbClr val="C00000"/>
                </a:solidFill>
              </a:rPr>
              <a:t>For Labor</a:t>
            </a:r>
            <a:r>
              <a:rPr lang="en-CA" b="1" dirty="0">
                <a:solidFill>
                  <a:srgbClr val="C00000"/>
                </a:solidFill>
              </a:rPr>
              <a:t>.  </a:t>
            </a:r>
            <a:r>
              <a:rPr lang="en-CA" dirty="0"/>
              <a:t>Every believer </a:t>
            </a:r>
            <a:r>
              <a:rPr lang="en-CA" dirty="0" smtClean="0"/>
              <a:t/>
            </a:r>
            <a:br>
              <a:rPr lang="en-CA" dirty="0" smtClean="0"/>
            </a:br>
            <a:r>
              <a:rPr lang="en-CA" dirty="0" smtClean="0"/>
              <a:t>will </a:t>
            </a:r>
            <a:r>
              <a:rPr lang="en-CA" dirty="0"/>
              <a:t>be rewarded according to his own </a:t>
            </a:r>
            <a:r>
              <a:rPr lang="en-CA" b="1" dirty="0"/>
              <a:t>labor (vs 8). </a:t>
            </a:r>
            <a:r>
              <a:rPr lang="en-CA" b="1" dirty="0" smtClean="0"/>
              <a:t> </a:t>
            </a:r>
            <a:br>
              <a:rPr lang="en-CA" b="1" dirty="0" smtClean="0"/>
            </a:br>
            <a:r>
              <a:rPr lang="en-CA" b="1" dirty="0" smtClean="0"/>
              <a:t>We </a:t>
            </a:r>
            <a:r>
              <a:rPr lang="en-CA" b="1" dirty="0"/>
              <a:t>do not labor for salvation.</a:t>
            </a:r>
          </a:p>
          <a:p>
            <a:pPr marL="457200" indent="-457200">
              <a:buFont typeface="+mj-lt"/>
              <a:buAutoNum type="arabicParenR"/>
            </a:pPr>
            <a:r>
              <a:rPr lang="en-CA" b="1" u="sng" dirty="0" err="1" smtClean="0">
                <a:solidFill>
                  <a:srgbClr val="C00000"/>
                </a:solidFill>
              </a:rPr>
              <a:t>Yahuwa’s</a:t>
            </a:r>
            <a:r>
              <a:rPr lang="en-CA" b="1" u="sng" dirty="0" smtClean="0">
                <a:solidFill>
                  <a:srgbClr val="C00000"/>
                </a:solidFill>
              </a:rPr>
              <a:t> </a:t>
            </a:r>
            <a:r>
              <a:rPr lang="en-CA" b="1" u="sng" dirty="0">
                <a:solidFill>
                  <a:srgbClr val="C00000"/>
                </a:solidFill>
              </a:rPr>
              <a:t>fellow workers</a:t>
            </a:r>
            <a:r>
              <a:rPr lang="en-CA" b="1" dirty="0">
                <a:solidFill>
                  <a:srgbClr val="C00000"/>
                </a:solidFill>
              </a:rPr>
              <a:t>.  </a:t>
            </a:r>
            <a:r>
              <a:rPr lang="en-CA" dirty="0"/>
              <a:t>“We are </a:t>
            </a:r>
            <a:r>
              <a:rPr lang="en-CA" dirty="0" err="1"/>
              <a:t>Yahuwa’s</a:t>
            </a:r>
            <a:r>
              <a:rPr lang="en-CA" dirty="0"/>
              <a:t> fellow </a:t>
            </a:r>
            <a:r>
              <a:rPr lang="en-CA" dirty="0" smtClean="0"/>
              <a:t>workers” (</a:t>
            </a:r>
            <a:r>
              <a:rPr lang="en-CA" dirty="0" err="1" smtClean="0"/>
              <a:t>vs</a:t>
            </a:r>
            <a:r>
              <a:rPr lang="en-CA" dirty="0" smtClean="0"/>
              <a:t> </a:t>
            </a:r>
            <a:r>
              <a:rPr lang="en-CA" dirty="0"/>
              <a:t>9) </a:t>
            </a:r>
            <a:r>
              <a:rPr lang="en-CA" dirty="0" smtClean="0"/>
              <a:t/>
            </a:r>
            <a:br>
              <a:rPr lang="en-CA" dirty="0" smtClean="0"/>
            </a:br>
            <a:r>
              <a:rPr lang="en-CA" dirty="0" smtClean="0"/>
              <a:t>- </a:t>
            </a:r>
            <a:r>
              <a:rPr lang="en-CA" dirty="0"/>
              <a:t>not for salvation, but for rewards.</a:t>
            </a:r>
            <a:endParaRPr lang="en-CA" b="1" dirty="0"/>
          </a:p>
          <a:p>
            <a:endParaRPr lang="en-CA" dirty="0"/>
          </a:p>
        </p:txBody>
      </p:sp>
      <p:sp>
        <p:nvSpPr>
          <p:cNvPr id="4" name="Content Placeholder 3">
            <a:extLst>
              <a:ext uri="{FF2B5EF4-FFF2-40B4-BE49-F238E27FC236}">
                <a16:creationId xmlns="" xmlns:a16="http://schemas.microsoft.com/office/drawing/2014/main" id="{A3DAE01F-6873-4B78-BFE8-D85666EDBBAF}"/>
              </a:ext>
            </a:extLst>
          </p:cNvPr>
          <p:cNvSpPr>
            <a:spLocks noGrp="1"/>
          </p:cNvSpPr>
          <p:nvPr>
            <p:ph sz="half" idx="2"/>
          </p:nvPr>
        </p:nvSpPr>
        <p:spPr>
          <a:xfrm>
            <a:off x="5730240" y="1439842"/>
            <a:ext cx="5786846" cy="5328603"/>
          </a:xfrm>
        </p:spPr>
        <p:txBody>
          <a:bodyPr>
            <a:normAutofit/>
            <a:scene3d>
              <a:camera prst="orthographicFront"/>
              <a:lightRig rig="threePt" dir="t"/>
            </a:scene3d>
            <a:sp3d extrusionH="57150">
              <a:bevelT w="38100" h="38100"/>
            </a:sp3d>
          </a:bodyPr>
          <a:lstStyle/>
          <a:p>
            <a:pPr marL="457200" indent="-457200">
              <a:buFont typeface="+mj-lt"/>
              <a:buAutoNum type="arabicParenR" startAt="3"/>
            </a:pPr>
            <a:r>
              <a:rPr lang="en-CA" b="1" u="sng" dirty="0" smtClean="0">
                <a:solidFill>
                  <a:srgbClr val="C00000"/>
                </a:solidFill>
              </a:rPr>
              <a:t>Build </a:t>
            </a:r>
            <a:r>
              <a:rPr lang="en-CA" b="1" u="sng" dirty="0">
                <a:solidFill>
                  <a:srgbClr val="C00000"/>
                </a:solidFill>
              </a:rPr>
              <a:t>On YAHUSHA</a:t>
            </a:r>
            <a:r>
              <a:rPr lang="en-CA" b="1" dirty="0">
                <a:solidFill>
                  <a:srgbClr val="C00000"/>
                </a:solidFill>
              </a:rPr>
              <a:t>.  </a:t>
            </a:r>
            <a:r>
              <a:rPr lang="en-CA" dirty="0"/>
              <a:t>The believer is to build </a:t>
            </a:r>
            <a:r>
              <a:rPr lang="en-CA" dirty="0" smtClean="0"/>
              <a:t>on YAHUSHA - </a:t>
            </a:r>
            <a:r>
              <a:rPr lang="en-CA" dirty="0"/>
              <a:t>the only foundation (vs 11).</a:t>
            </a:r>
          </a:p>
          <a:p>
            <a:pPr marL="457200" indent="-457200">
              <a:buFont typeface="+mj-lt"/>
              <a:buAutoNum type="arabicParenR" startAt="3"/>
            </a:pPr>
            <a:r>
              <a:rPr lang="en-CA" b="1" u="sng" dirty="0" smtClean="0">
                <a:solidFill>
                  <a:srgbClr val="C00000"/>
                </a:solidFill>
              </a:rPr>
              <a:t>Choice </a:t>
            </a:r>
            <a:r>
              <a:rPr lang="en-CA" b="1" u="sng" dirty="0">
                <a:solidFill>
                  <a:srgbClr val="C00000"/>
                </a:solidFill>
              </a:rPr>
              <a:t>of materials</a:t>
            </a:r>
            <a:r>
              <a:rPr lang="en-CA" b="1" dirty="0">
                <a:solidFill>
                  <a:srgbClr val="C00000"/>
                </a:solidFill>
              </a:rPr>
              <a:t>.  </a:t>
            </a:r>
            <a:r>
              <a:rPr lang="en-CA" dirty="0"/>
              <a:t>The believer has a </a:t>
            </a:r>
            <a:r>
              <a:rPr lang="en-CA" dirty="0" smtClean="0"/>
              <a:t/>
            </a:r>
            <a:br>
              <a:rPr lang="en-CA" dirty="0" smtClean="0"/>
            </a:br>
            <a:r>
              <a:rPr lang="en-CA" dirty="0" smtClean="0"/>
              <a:t>choice </a:t>
            </a:r>
            <a:r>
              <a:rPr lang="en-CA" dirty="0"/>
              <a:t>of two main types of building materials: </a:t>
            </a:r>
            <a:r>
              <a:rPr lang="en-CA" dirty="0" smtClean="0"/>
              <a:t> </a:t>
            </a:r>
            <a:br>
              <a:rPr lang="en-CA" dirty="0" smtClean="0"/>
            </a:br>
            <a:r>
              <a:rPr lang="en-CA" dirty="0" smtClean="0"/>
              <a:t/>
            </a:r>
            <a:br>
              <a:rPr lang="en-CA" dirty="0" smtClean="0"/>
            </a:br>
            <a:r>
              <a:rPr lang="en-CA" dirty="0" smtClean="0"/>
              <a:t>“</a:t>
            </a:r>
            <a:r>
              <a:rPr lang="en-CA" dirty="0"/>
              <a:t>gold, </a:t>
            </a:r>
            <a:r>
              <a:rPr lang="en-CA" dirty="0" smtClean="0"/>
              <a:t> silver</a:t>
            </a:r>
            <a:r>
              <a:rPr lang="en-CA" dirty="0"/>
              <a:t>, </a:t>
            </a:r>
            <a:r>
              <a:rPr lang="en-CA" dirty="0" smtClean="0"/>
              <a:t> precious </a:t>
            </a:r>
            <a:r>
              <a:rPr lang="en-CA" dirty="0"/>
              <a:t>stone</a:t>
            </a:r>
            <a:r>
              <a:rPr lang="en-CA" dirty="0" smtClean="0"/>
              <a:t>”</a:t>
            </a:r>
            <a:br>
              <a:rPr lang="en-CA" dirty="0" smtClean="0"/>
            </a:br>
            <a:r>
              <a:rPr lang="en-CA" dirty="0" smtClean="0"/>
              <a:t>- </a:t>
            </a:r>
            <a:r>
              <a:rPr lang="en-CA" u="sng" dirty="0"/>
              <a:t>eternal materials</a:t>
            </a:r>
            <a:r>
              <a:rPr lang="en-CA" dirty="0"/>
              <a:t>; </a:t>
            </a:r>
            <a:r>
              <a:rPr lang="en-CA" dirty="0" smtClean="0"/>
              <a:t/>
            </a:r>
            <a:br>
              <a:rPr lang="en-CA" dirty="0" smtClean="0"/>
            </a:br>
            <a:r>
              <a:rPr lang="en-CA" dirty="0" smtClean="0"/>
              <a:t/>
            </a:r>
            <a:br>
              <a:rPr lang="en-CA" dirty="0" smtClean="0"/>
            </a:br>
            <a:r>
              <a:rPr lang="en-CA" dirty="0" smtClean="0"/>
              <a:t>or </a:t>
            </a:r>
            <a:r>
              <a:rPr lang="en-CA" dirty="0"/>
              <a:t>wood, </a:t>
            </a:r>
            <a:r>
              <a:rPr lang="en-CA" dirty="0" smtClean="0"/>
              <a:t>hay</a:t>
            </a:r>
            <a:r>
              <a:rPr lang="en-CA" dirty="0"/>
              <a:t>, </a:t>
            </a:r>
            <a:r>
              <a:rPr lang="en-CA" dirty="0" smtClean="0"/>
              <a:t>straw”</a:t>
            </a:r>
            <a:br>
              <a:rPr lang="en-CA" dirty="0" smtClean="0"/>
            </a:br>
            <a:r>
              <a:rPr lang="en-CA" dirty="0" smtClean="0"/>
              <a:t>- </a:t>
            </a:r>
            <a:r>
              <a:rPr lang="en-CA" u="sng" dirty="0" smtClean="0"/>
              <a:t>tem</a:t>
            </a:r>
            <a:r>
              <a:rPr lang="en-CA" dirty="0" smtClean="0"/>
              <a:t>p</a:t>
            </a:r>
            <a:r>
              <a:rPr lang="en-CA" u="sng" dirty="0" smtClean="0"/>
              <a:t>oral </a:t>
            </a:r>
            <a:r>
              <a:rPr lang="en-CA" u="sng" dirty="0"/>
              <a:t>materials</a:t>
            </a:r>
            <a:r>
              <a:rPr lang="en-CA" dirty="0"/>
              <a:t> </a:t>
            </a:r>
            <a:r>
              <a:rPr lang="en-CA" dirty="0" smtClean="0"/>
              <a:t/>
            </a:r>
            <a:br>
              <a:rPr lang="en-CA" dirty="0" smtClean="0"/>
            </a:br>
            <a:r>
              <a:rPr lang="en-CA" dirty="0" smtClean="0"/>
              <a:t>(</a:t>
            </a:r>
            <a:r>
              <a:rPr lang="en-CA" b="1" dirty="0" smtClean="0">
                <a:solidFill>
                  <a:srgbClr val="C00000"/>
                </a:solidFill>
              </a:rPr>
              <a:t>1 </a:t>
            </a:r>
            <a:r>
              <a:rPr lang="en-CA" b="1" dirty="0" err="1">
                <a:solidFill>
                  <a:srgbClr val="C00000"/>
                </a:solidFill>
              </a:rPr>
              <a:t>Cor</a:t>
            </a:r>
            <a:r>
              <a:rPr lang="en-CA" b="1" dirty="0">
                <a:solidFill>
                  <a:srgbClr val="C00000"/>
                </a:solidFill>
              </a:rPr>
              <a:t> </a:t>
            </a:r>
            <a:r>
              <a:rPr lang="en-CA" b="1" dirty="0" smtClean="0">
                <a:solidFill>
                  <a:srgbClr val="C00000"/>
                </a:solidFill>
              </a:rPr>
              <a:t>3:12 &amp; </a:t>
            </a:r>
            <a:br>
              <a:rPr lang="en-CA" b="1" dirty="0" smtClean="0">
                <a:solidFill>
                  <a:srgbClr val="C00000"/>
                </a:solidFill>
              </a:rPr>
            </a:br>
            <a:r>
              <a:rPr lang="en-CA" b="1" dirty="0" smtClean="0">
                <a:solidFill>
                  <a:srgbClr val="C00000"/>
                </a:solidFill>
              </a:rPr>
              <a:t> 2 </a:t>
            </a:r>
            <a:r>
              <a:rPr lang="en-CA" b="1" dirty="0" err="1" smtClean="0">
                <a:solidFill>
                  <a:srgbClr val="C00000"/>
                </a:solidFill>
              </a:rPr>
              <a:t>Cor</a:t>
            </a:r>
            <a:r>
              <a:rPr lang="en-CA" b="1" dirty="0" smtClean="0">
                <a:solidFill>
                  <a:srgbClr val="C00000"/>
                </a:solidFill>
              </a:rPr>
              <a:t> 4:18</a:t>
            </a:r>
            <a:r>
              <a:rPr lang="en-CA" dirty="0" smtClean="0"/>
              <a:t>).</a:t>
            </a:r>
            <a:endParaRPr lang="en-CA" dirty="0"/>
          </a:p>
        </p:txBody>
      </p:sp>
      <p:sp>
        <p:nvSpPr>
          <p:cNvPr id="5" name="Slide Number Placeholder 4"/>
          <p:cNvSpPr>
            <a:spLocks noGrp="1"/>
          </p:cNvSpPr>
          <p:nvPr>
            <p:ph type="sldNum" sz="quarter" idx="12"/>
          </p:nvPr>
        </p:nvSpPr>
        <p:spPr/>
        <p:txBody>
          <a:bodyPr/>
          <a:lstStyle/>
          <a:p>
            <a:fld id="{B9EAB3BA-07EE-4B64-A177-47C30D775877}" type="slidenum">
              <a:rPr lang="en-US" smtClean="0"/>
              <a:pPr/>
              <a:t>18</a:t>
            </a:fld>
            <a:endParaRPr lang="en-US" dirty="0"/>
          </a:p>
        </p:txBody>
      </p:sp>
      <p:pic>
        <p:nvPicPr>
          <p:cNvPr id="6" name="Picture 2" descr="C:\Users\Rae\Desktop\wood hay stub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9379" y="4637170"/>
            <a:ext cx="2583259" cy="1395429"/>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098" name="Picture 2" descr="C:\Users\Rae\Desktop\3.4a  Reward-Crown by CA\precious ge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505" y="3176034"/>
            <a:ext cx="1415868" cy="1289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61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2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053DAB-CE71-4F97-BC5E-F6189B77CE72}"/>
              </a:ext>
            </a:extLst>
          </p:cNvPr>
          <p:cNvSpPr>
            <a:spLocks noGrp="1"/>
          </p:cNvSpPr>
          <p:nvPr>
            <p:ph type="title"/>
          </p:nvPr>
        </p:nvSpPr>
        <p:spPr>
          <a:xfrm>
            <a:off x="868562" y="540795"/>
            <a:ext cx="10104238" cy="1059305"/>
          </a:xfrm>
        </p:spPr>
        <p:txBody>
          <a:bodyPr>
            <a:normAutofit/>
            <a:scene3d>
              <a:camera prst="orthographicFront"/>
              <a:lightRig rig="threePt" dir="t"/>
            </a:scene3d>
            <a:sp3d extrusionH="57150">
              <a:bevelT w="38100" h="38100"/>
            </a:sp3d>
          </a:bodyPr>
          <a:lstStyle/>
          <a:p>
            <a:pPr algn="ctr"/>
            <a:r>
              <a:rPr lang="en-CA" sz="3600" b="1" dirty="0" smtClean="0">
                <a:solidFill>
                  <a:srgbClr val="00B050"/>
                </a:solidFill>
              </a:rPr>
              <a:t>Receive  a  </a:t>
            </a:r>
            <a:r>
              <a:rPr lang="en-CA" sz="3600" b="1" dirty="0">
                <a:solidFill>
                  <a:srgbClr val="00B050"/>
                </a:solidFill>
              </a:rPr>
              <a:t>reward</a:t>
            </a:r>
          </a:p>
        </p:txBody>
      </p:sp>
      <p:sp>
        <p:nvSpPr>
          <p:cNvPr id="3" name="Content Placeholder 2">
            <a:extLst>
              <a:ext uri="{FF2B5EF4-FFF2-40B4-BE49-F238E27FC236}">
                <a16:creationId xmlns="" xmlns:a16="http://schemas.microsoft.com/office/drawing/2014/main" id="{35C89B91-1B4E-45CE-B873-ACF42619B8E7}"/>
              </a:ext>
            </a:extLst>
          </p:cNvPr>
          <p:cNvSpPr>
            <a:spLocks noGrp="1"/>
          </p:cNvSpPr>
          <p:nvPr>
            <p:ph sz="half" idx="1"/>
          </p:nvPr>
        </p:nvSpPr>
        <p:spPr>
          <a:xfrm>
            <a:off x="955194" y="1457149"/>
            <a:ext cx="6317475" cy="4714557"/>
          </a:xfrm>
        </p:spPr>
        <p:txBody>
          <a:bodyPr>
            <a:normAutofit/>
            <a:scene3d>
              <a:camera prst="orthographicFront"/>
              <a:lightRig rig="threePt" dir="t"/>
            </a:scene3d>
            <a:sp3d extrusionH="57150">
              <a:bevelT w="38100" h="38100"/>
            </a:sp3d>
          </a:bodyPr>
          <a:lstStyle/>
          <a:p>
            <a:r>
              <a:rPr lang="en-CA" sz="2400" dirty="0"/>
              <a:t>The believer who builds on YAHUSHA with eternal materials;  “gold, silver, </a:t>
            </a:r>
            <a:r>
              <a:rPr lang="en-CA" sz="2400" dirty="0" smtClean="0"/>
              <a:t>precious </a:t>
            </a:r>
            <a:r>
              <a:rPr lang="en-CA" sz="2400" dirty="0"/>
              <a:t>stones,” will receive a reward (</a:t>
            </a:r>
            <a:r>
              <a:rPr lang="en-CA" sz="2400" dirty="0" smtClean="0"/>
              <a:t>1Cor </a:t>
            </a:r>
            <a:r>
              <a:rPr lang="en-CA" sz="2400" dirty="0"/>
              <a:t>3:14).</a:t>
            </a:r>
          </a:p>
          <a:p>
            <a:r>
              <a:rPr lang="en-CA" sz="2400" dirty="0"/>
              <a:t>Those who build on YAHUSHA with temporal materials;  “wood, hay, straw” will receive NO reward.   </a:t>
            </a:r>
            <a:r>
              <a:rPr lang="en-CA" sz="2400" dirty="0" smtClean="0"/>
              <a:t>Their works of </a:t>
            </a:r>
            <a:r>
              <a:rPr lang="en-CA" sz="2400" dirty="0"/>
              <a:t>“wood, </a:t>
            </a:r>
            <a:r>
              <a:rPr lang="en-CA" sz="2400" dirty="0" smtClean="0"/>
              <a:t>hay and straw</a:t>
            </a:r>
            <a:r>
              <a:rPr lang="en-CA" sz="2400" dirty="0"/>
              <a:t>” </a:t>
            </a:r>
            <a:r>
              <a:rPr lang="en-CA" sz="2400" dirty="0" smtClean="0"/>
              <a:t>will </a:t>
            </a:r>
            <a:r>
              <a:rPr lang="en-CA" sz="2400" dirty="0"/>
              <a:t>be destroyed at the “judgment seat of YAHUSHA” (2 Cor 5:10);  </a:t>
            </a:r>
            <a:r>
              <a:rPr lang="en-CA" sz="2400" dirty="0" smtClean="0"/>
              <a:t>that </a:t>
            </a:r>
            <a:r>
              <a:rPr lang="en-CA" sz="2400" dirty="0"/>
              <a:t>believer will suffer loss - not the loss of salvation, but the loss of his crown or his reward (</a:t>
            </a:r>
            <a:r>
              <a:rPr lang="en-CA" sz="2400" dirty="0" smtClean="0"/>
              <a:t>1Cor 3:15</a:t>
            </a:r>
            <a:r>
              <a:rPr lang="en-CA" sz="2400" dirty="0"/>
              <a:t>).</a:t>
            </a:r>
          </a:p>
        </p:txBody>
      </p:sp>
      <p:sp>
        <p:nvSpPr>
          <p:cNvPr id="5" name="Slide Number Placeholder 4"/>
          <p:cNvSpPr txBox="1">
            <a:spLocks/>
          </p:cNvSpPr>
          <p:nvPr/>
        </p:nvSpPr>
        <p:spPr>
          <a:xfrm>
            <a:off x="11380981" y="637235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19</a:t>
            </a:fld>
            <a:endParaRPr lang="en-US" sz="2000" dirty="0">
              <a:solidFill>
                <a:schemeClr val="bg1"/>
              </a:solidFill>
            </a:endParaRPr>
          </a:p>
        </p:txBody>
      </p:sp>
      <p:pic>
        <p:nvPicPr>
          <p:cNvPr id="6" name="Picture 7" descr="C:\Users\Rae\Desktop\CROWN FROM YAHUSHA REV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884" y="1760512"/>
            <a:ext cx="3250916" cy="39444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91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11" descr="C:\Users\Rae\Desktop\images (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64123" y="5155168"/>
            <a:ext cx="1639593" cy="78195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8" descr="C:\Users\Rae\Desktop\images (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793234">
            <a:off x="5605608" y="5267525"/>
            <a:ext cx="2010131" cy="2010132"/>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Slide Number Placeholder 4"/>
          <p:cNvSpPr>
            <a:spLocks noGrp="1"/>
          </p:cNvSpPr>
          <p:nvPr>
            <p:ph type="sldNum" sz="quarter" idx="12"/>
          </p:nvPr>
        </p:nvSpPr>
        <p:spPr>
          <a:xfrm>
            <a:off x="11380981" y="6354422"/>
            <a:ext cx="811019" cy="503578"/>
          </a:xfrm>
        </p:spPr>
        <p:txBody>
          <a:bodyPr/>
          <a:lstStyle/>
          <a:p>
            <a:pPr algn="ctr"/>
            <a:fld id="{B9EAB3BA-07EE-4B64-A177-47C30D775877}" type="slidenum">
              <a:rPr lang="en-US" sz="2000" smtClean="0">
                <a:solidFill>
                  <a:schemeClr val="bg1"/>
                </a:solidFill>
              </a:rPr>
              <a:pPr algn="ctr"/>
              <a:t>2</a:t>
            </a:fld>
            <a:endParaRPr lang="en-US" sz="2000" dirty="0">
              <a:solidFill>
                <a:schemeClr val="bg1"/>
              </a:solidFill>
            </a:endParaRPr>
          </a:p>
        </p:txBody>
      </p:sp>
      <p:pic>
        <p:nvPicPr>
          <p:cNvPr id="1026" name="Picture 2" descr="C:\Users\Rae\Desktop\crowns-large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1238" y="626989"/>
            <a:ext cx="3248322" cy="1658204"/>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62764" y="77905"/>
            <a:ext cx="5239725" cy="1938992"/>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cap="none" spc="0"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t>This is a study from: </a:t>
            </a:r>
            <a:br>
              <a:rPr lang="en-US" sz="4000" b="1" cap="none" spc="0"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br>
            <a:r>
              <a:rPr lang="en-US" sz="4000" b="1" cap="none" spc="0" dirty="0" smtClean="0">
                <a:ln w="1905">
                  <a:solidFill>
                    <a:srgbClr val="0070C0"/>
                  </a:solidFill>
                </a:ln>
                <a:solidFill>
                  <a:srgbClr val="0070C0"/>
                </a:solidFill>
                <a:effectLst>
                  <a:innerShdw blurRad="69850" dist="43180" dir="5400000">
                    <a:srgbClr val="000000">
                      <a:alpha val="65000"/>
                    </a:srgbClr>
                  </a:innerShdw>
                </a:effectLst>
                <a:latin typeface="Arial Rounded MT Bold" pitchFamily="34" charset="0"/>
              </a:rPr>
              <a:t>Yahush</a:t>
            </a:r>
            <a:r>
              <a:rPr lang="en-US" sz="4000" b="1" dirty="0" smtClean="0">
                <a:ln w="1905">
                  <a:solidFill>
                    <a:srgbClr val="0070C0"/>
                  </a:solidFill>
                </a:ln>
                <a:solidFill>
                  <a:srgbClr val="0070C0"/>
                </a:solidFill>
                <a:effectLst>
                  <a:innerShdw blurRad="69850" dist="43180" dir="5400000">
                    <a:srgbClr val="000000">
                      <a:alpha val="65000"/>
                    </a:srgbClr>
                  </a:innerShdw>
                </a:effectLst>
                <a:latin typeface="Arial Rounded MT Bold" pitchFamily="34" charset="0"/>
              </a:rPr>
              <a:t>a’s</a:t>
            </a:r>
            <a:r>
              <a:rPr lang="en-US" sz="4000" b="1"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t> Crown </a:t>
            </a:r>
            <a:br>
              <a:rPr lang="en-US" sz="4000" b="1"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br>
            <a:r>
              <a:rPr lang="en-US" sz="4000" b="1"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t>to </a:t>
            </a:r>
            <a:r>
              <a:rPr lang="en-US" sz="4000" b="1" dirty="0" smtClean="0">
                <a:ln w="1905">
                  <a:solidFill>
                    <a:srgbClr val="00B050"/>
                  </a:solidFill>
                </a:ln>
                <a:solidFill>
                  <a:srgbClr val="00B050"/>
                </a:solidFill>
                <a:effectLst>
                  <a:innerShdw blurRad="69850" dist="43180" dir="5400000">
                    <a:srgbClr val="000000">
                      <a:alpha val="65000"/>
                    </a:srgbClr>
                  </a:innerShdw>
                </a:effectLst>
                <a:latin typeface="Arial Rounded MT Bold" pitchFamily="34" charset="0"/>
              </a:rPr>
              <a:t>Our</a:t>
            </a:r>
            <a:r>
              <a:rPr lang="en-US" sz="4000" b="1" dirty="0" smtClean="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rPr>
              <a:t> Crown</a:t>
            </a:r>
            <a:endParaRPr lang="en-US" sz="4000" b="1" cap="none" spc="0" dirty="0">
              <a:ln w="1905">
                <a:solidFill>
                  <a:schemeClr val="accent2">
                    <a:lumMod val="75000"/>
                  </a:schemeClr>
                </a:solidFill>
              </a:ln>
              <a:solidFill>
                <a:srgbClr val="3A1D00"/>
              </a:solidFill>
              <a:effectLst>
                <a:innerShdw blurRad="69850" dist="43180" dir="5400000">
                  <a:srgbClr val="000000">
                    <a:alpha val="65000"/>
                  </a:srgbClr>
                </a:innerShdw>
              </a:effectLst>
              <a:latin typeface="Arial Rounded MT Bold" pitchFamily="34" charset="0"/>
            </a:endParaRPr>
          </a:p>
        </p:txBody>
      </p:sp>
      <p:sp>
        <p:nvSpPr>
          <p:cNvPr id="6" name="Rectangle 5"/>
          <p:cNvSpPr/>
          <p:nvPr/>
        </p:nvSpPr>
        <p:spPr>
          <a:xfrm>
            <a:off x="4856764" y="2900999"/>
            <a:ext cx="7335236" cy="224676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There are many crowns in this world, </a:t>
            </a:r>
            <a:b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br>
            <a:r>
              <a:rPr lang="en-US" sz="28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but the “crown of thorns” is the most beautiful of all!  However, Yahusha has a special crown for each of His children.  What will this crown be?</a:t>
            </a:r>
            <a:endParaRPr lang="en-US" sz="2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endParaRPr>
          </a:p>
        </p:txBody>
      </p:sp>
      <p:pic>
        <p:nvPicPr>
          <p:cNvPr id="7" name="Picture 3" descr="C:\Users\Rae\Desktop\378-3780624_download-transparent-background-crown-png-clipart.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283" y="4766005"/>
            <a:ext cx="2396252" cy="1560287"/>
          </a:xfrm>
          <a:prstGeom prst="rect">
            <a:avLst/>
          </a:prstGeom>
          <a:noFill/>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11" name="Picture 9" descr="C:\Users\Rae\Desktop\images (5).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68618">
            <a:off x="2078037" y="5083038"/>
            <a:ext cx="1756506" cy="1363876"/>
          </a:xfrm>
          <a:prstGeom prst="rect">
            <a:avLst/>
          </a:prstGeom>
          <a:noFill/>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pic>
        <p:nvPicPr>
          <p:cNvPr id="14" name="Picture 18" descr="C:\Users\Rae\Desktop\103959178-612x61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82293" y="1698792"/>
            <a:ext cx="2026010" cy="1349208"/>
          </a:xfrm>
          <a:prstGeom prst="rect">
            <a:avLst/>
          </a:prstGeom>
          <a:noFill/>
          <a:effectLst>
            <a:glow rad="228600">
              <a:srgbClr val="FFFF00">
                <a:alpha val="40000"/>
              </a:srgbClr>
            </a:glow>
          </a:effectLst>
          <a:extLst>
            <a:ext uri="{909E8E84-426E-40DD-AFC4-6F175D3DCCD1}">
              <a14:hiddenFill xmlns:a14="http://schemas.microsoft.com/office/drawing/2010/main">
                <a:solidFill>
                  <a:srgbClr val="FFFFFF"/>
                </a:solidFill>
              </a14:hiddenFill>
            </a:ext>
          </a:extLst>
        </p:spPr>
      </p:pic>
      <p:pic>
        <p:nvPicPr>
          <p:cNvPr id="15" name="Picture 19" descr="C:\Users\Rae\Desktop\160231072-612x61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93168" y="5545952"/>
            <a:ext cx="2142359" cy="1434581"/>
          </a:xfrm>
          <a:prstGeom prst="rect">
            <a:avLst/>
          </a:prstGeom>
          <a:noFill/>
          <a:effectLst>
            <a:glow rad="228600">
              <a:srgbClr val="0070C0">
                <a:alpha val="40000"/>
              </a:srgbClr>
            </a:glow>
          </a:effectLst>
          <a:extLst>
            <a:ext uri="{909E8E84-426E-40DD-AFC4-6F175D3DCCD1}">
              <a14:hiddenFill xmlns:a14="http://schemas.microsoft.com/office/drawing/2010/main">
                <a:solidFill>
                  <a:srgbClr val="FFFFFF"/>
                </a:solidFill>
              </a14:hiddenFill>
            </a:ext>
          </a:extLst>
        </p:spPr>
      </p:pic>
      <p:pic>
        <p:nvPicPr>
          <p:cNvPr id="17" name="Picture 25" descr="C:\Users\Rae\Desktop\images 1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84" b="89890" l="0" r="90000"/>
                    </a14:imgEffect>
                  </a14:imgLayer>
                </a14:imgProps>
              </a:ext>
              <a:ext uri="{28A0092B-C50C-407E-A947-70E740481C1C}">
                <a14:useLocalDpi xmlns:a14="http://schemas.microsoft.com/office/drawing/2010/main" val="0"/>
              </a:ext>
            </a:extLst>
          </a:blip>
          <a:srcRect/>
          <a:stretch>
            <a:fillRect/>
          </a:stretch>
        </p:blipFill>
        <p:spPr bwMode="auto">
          <a:xfrm>
            <a:off x="8675603" y="4842987"/>
            <a:ext cx="2073096" cy="1503686"/>
          </a:xfrm>
          <a:prstGeom prst="rect">
            <a:avLst/>
          </a:prstGeom>
          <a:noFill/>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18" name="Picture 26" descr="C:\Users\Rae\Desktop\b0defb07f15c5b140e8533ea949464b7.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723091">
            <a:off x="10594031" y="4814383"/>
            <a:ext cx="1540881" cy="1241748"/>
          </a:xfrm>
          <a:prstGeom prst="rect">
            <a:avLst/>
          </a:prstGeom>
          <a:noFill/>
          <a:effectLst>
            <a:glow rad="228600">
              <a:srgbClr val="C00000">
                <a:alpha val="40000"/>
              </a:srgbClr>
            </a:glow>
          </a:effectLst>
          <a:extLst>
            <a:ext uri="{909E8E84-426E-40DD-AFC4-6F175D3DCCD1}">
              <a14:hiddenFill xmlns:a14="http://schemas.microsoft.com/office/drawing/2010/main">
                <a:solidFill>
                  <a:srgbClr val="FFFFFF"/>
                </a:solidFill>
              </a14:hiddenFill>
            </a:ext>
          </a:extLst>
        </p:spPr>
      </p:pic>
      <p:pic>
        <p:nvPicPr>
          <p:cNvPr id="9" name="Picture 7" descr="C:\Users\Rae\Desktop\images (1).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337196">
            <a:off x="4075494" y="5287886"/>
            <a:ext cx="2056631" cy="1137276"/>
          </a:xfrm>
          <a:prstGeom prst="rect">
            <a:avLst/>
          </a:prstGeom>
          <a:noFill/>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8" name="Picture 5" descr="C:\Users\Rae\Desktop\images (3).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472003">
            <a:off x="9576664" y="5312312"/>
            <a:ext cx="1920558" cy="1920558"/>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24" descr="C:\Users\Rae\Desktop\images 15.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9896" b="89974" l="5729" r="93880"/>
                    </a14:imgEffect>
                  </a14:imgLayer>
                </a14:imgProps>
              </a:ext>
              <a:ext uri="{28A0092B-C50C-407E-A947-70E740481C1C}">
                <a14:useLocalDpi xmlns:a14="http://schemas.microsoft.com/office/drawing/2010/main" val="0"/>
              </a:ext>
            </a:extLst>
          </a:blip>
          <a:srcRect/>
          <a:stretch>
            <a:fillRect/>
          </a:stretch>
        </p:blipFill>
        <p:spPr bwMode="auto">
          <a:xfrm rot="572508">
            <a:off x="3130270" y="5494343"/>
            <a:ext cx="1788958" cy="178895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10" descr="C:\Users\Rae\Desktop\images (7).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1037615">
            <a:off x="7475685" y="5600514"/>
            <a:ext cx="1889725" cy="1246123"/>
          </a:xfrm>
          <a:prstGeom prst="rect">
            <a:avLst/>
          </a:prstGeom>
          <a:noFill/>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pic>
        <p:nvPicPr>
          <p:cNvPr id="19" name="Picture 10" descr="C:\Users\Rae\Desktop\CROWN ON BRIDE.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262179" y="6709971"/>
            <a:ext cx="37719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Rae\Desktop\CROWN IS YOURS.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357300" y="-4909821"/>
            <a:ext cx="3783809" cy="41846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C:\Users\Rae\Desktop\CROWNED BRIDE - WAITING.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333746" y="6545715"/>
            <a:ext cx="3697941" cy="52053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C:\Users\Rae\Desktop\CROWN &amp; BIBLE 2.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1859" y="-4722496"/>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Rae\Desktop\CROWN &amp; BIBLE 3.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49015"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C:\Users\Rae\Desktop\CROWN OF GLORY BKGD.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540956" y="836483"/>
            <a:ext cx="7524999" cy="3017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C:\Users\Rae\Desktop\CROWN OF LIFE TITLE PAGE.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540956" y="-4203701"/>
            <a:ext cx="812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1" descr="C:\Users\Rae\Desktop\CROWN &amp; BIBLE 4.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49015" y="-1138085"/>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 descr="C:\Users\Rae\Desktop\CROWN OF LIFE JAMES 1.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78643" y="-5360671"/>
            <a:ext cx="50292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90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e\Desktop\1 John 2 28 ashamed at his com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49" y="967089"/>
            <a:ext cx="5122627" cy="51226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8ECE4C59-1821-4F9D-838D-88C905FBD3E1}"/>
              </a:ext>
            </a:extLst>
          </p:cNvPr>
          <p:cNvSpPr>
            <a:spLocks noGrp="1"/>
          </p:cNvSpPr>
          <p:nvPr>
            <p:ph type="title"/>
          </p:nvPr>
        </p:nvSpPr>
        <p:spPr>
          <a:xfrm>
            <a:off x="1178351" y="288868"/>
            <a:ext cx="9876502" cy="1059305"/>
          </a:xfrm>
        </p:spPr>
        <p:txBody>
          <a:bodyPr>
            <a:normAutofit/>
            <a:scene3d>
              <a:camera prst="orthographicFront"/>
              <a:lightRig rig="threePt" dir="t"/>
            </a:scene3d>
            <a:sp3d extrusionH="57150">
              <a:bevelT w="38100" h="38100"/>
            </a:sp3d>
          </a:bodyPr>
          <a:lstStyle/>
          <a:p>
            <a:r>
              <a:rPr lang="en-CA" sz="4000" b="1" dirty="0" smtClean="0">
                <a:solidFill>
                  <a:srgbClr val="C00000"/>
                </a:solidFill>
              </a:rPr>
              <a:t>Ashamed  at  his  </a:t>
            </a:r>
            <a:r>
              <a:rPr lang="en-CA" sz="4000" b="1" dirty="0">
                <a:solidFill>
                  <a:srgbClr val="C00000"/>
                </a:solidFill>
              </a:rPr>
              <a:t>coming</a:t>
            </a:r>
          </a:p>
        </p:txBody>
      </p:sp>
      <p:sp>
        <p:nvSpPr>
          <p:cNvPr id="3" name="Content Placeholder 2">
            <a:extLst>
              <a:ext uri="{FF2B5EF4-FFF2-40B4-BE49-F238E27FC236}">
                <a16:creationId xmlns="" xmlns:a16="http://schemas.microsoft.com/office/drawing/2014/main" id="{04931DEC-012B-42E1-9B71-EF57135EF6FC}"/>
              </a:ext>
            </a:extLst>
          </p:cNvPr>
          <p:cNvSpPr>
            <a:spLocks noGrp="1"/>
          </p:cNvSpPr>
          <p:nvPr>
            <p:ph sz="half" idx="1"/>
          </p:nvPr>
        </p:nvSpPr>
        <p:spPr>
          <a:xfrm>
            <a:off x="728542" y="1077622"/>
            <a:ext cx="4966440" cy="4042233"/>
          </a:xfrm>
        </p:spPr>
        <p:txBody>
          <a:bodyPr>
            <a:normAutofit/>
          </a:bodyPr>
          <a:lstStyle/>
          <a:p>
            <a:pPr marL="0" indent="0">
              <a:buNone/>
            </a:pPr>
            <a:r>
              <a:rPr lang="en-CA" dirty="0">
                <a:solidFill>
                  <a:schemeClr val="bg1"/>
                </a:solidFill>
                <a:effectLst>
                  <a:glow rad="177800">
                    <a:schemeClr val="accent6">
                      <a:lumMod val="50000"/>
                    </a:schemeClr>
                  </a:glow>
                </a:effectLst>
              </a:rPr>
              <a:t>YAHUSHA has given every believer a job </a:t>
            </a:r>
            <a:r>
              <a:rPr lang="en-CA" dirty="0" smtClean="0">
                <a:solidFill>
                  <a:schemeClr val="bg1"/>
                </a:solidFill>
                <a:effectLst>
                  <a:glow rad="177800">
                    <a:schemeClr val="accent6">
                      <a:lumMod val="50000"/>
                    </a:schemeClr>
                  </a:glow>
                </a:effectLst>
              </a:rPr>
              <a:t/>
            </a:r>
            <a:br>
              <a:rPr lang="en-CA" dirty="0" smtClean="0">
                <a:solidFill>
                  <a:schemeClr val="bg1"/>
                </a:solidFill>
                <a:effectLst>
                  <a:glow rad="177800">
                    <a:schemeClr val="accent6">
                      <a:lumMod val="50000"/>
                    </a:schemeClr>
                  </a:glow>
                </a:effectLst>
              </a:rPr>
            </a:br>
            <a:r>
              <a:rPr lang="en-CA" dirty="0" smtClean="0">
                <a:solidFill>
                  <a:schemeClr val="bg1"/>
                </a:solidFill>
                <a:effectLst>
                  <a:glow rad="177800">
                    <a:schemeClr val="accent6">
                      <a:lumMod val="50000"/>
                    </a:schemeClr>
                  </a:glow>
                </a:effectLst>
              </a:rPr>
              <a:t>to </a:t>
            </a:r>
            <a:r>
              <a:rPr lang="en-CA" dirty="0">
                <a:solidFill>
                  <a:schemeClr val="bg1"/>
                </a:solidFill>
                <a:effectLst>
                  <a:glow rad="177800">
                    <a:schemeClr val="accent6">
                      <a:lumMod val="50000"/>
                    </a:schemeClr>
                  </a:glow>
                </a:effectLst>
              </a:rPr>
              <a:t>do.  If we ignore His commands, we </a:t>
            </a:r>
            <a:r>
              <a:rPr lang="en-CA" dirty="0" smtClean="0">
                <a:solidFill>
                  <a:schemeClr val="bg1"/>
                </a:solidFill>
                <a:effectLst>
                  <a:glow rad="177800">
                    <a:schemeClr val="accent6">
                      <a:lumMod val="50000"/>
                    </a:schemeClr>
                  </a:glow>
                </a:effectLst>
              </a:rPr>
              <a:t>will </a:t>
            </a:r>
            <a:r>
              <a:rPr lang="en-CA" dirty="0">
                <a:solidFill>
                  <a:schemeClr val="bg1"/>
                </a:solidFill>
                <a:effectLst>
                  <a:glow rad="177800">
                    <a:schemeClr val="accent6">
                      <a:lumMod val="50000"/>
                    </a:schemeClr>
                  </a:glow>
                </a:effectLst>
              </a:rPr>
              <a:t>be very sad and frightened when we stand before Him at the judgment! </a:t>
            </a:r>
            <a:r>
              <a:rPr lang="en-CA" dirty="0" smtClean="0">
                <a:solidFill>
                  <a:schemeClr val="bg1"/>
                </a:solidFill>
                <a:effectLst>
                  <a:glow rad="177800">
                    <a:schemeClr val="accent6">
                      <a:lumMod val="50000"/>
                    </a:schemeClr>
                  </a:glow>
                </a:effectLst>
              </a:rPr>
              <a:t>  Note </a:t>
            </a:r>
            <a:r>
              <a:rPr lang="en-CA" dirty="0">
                <a:solidFill>
                  <a:schemeClr val="bg1"/>
                </a:solidFill>
                <a:effectLst>
                  <a:glow rad="177800">
                    <a:schemeClr val="accent6">
                      <a:lumMod val="50000"/>
                    </a:schemeClr>
                  </a:glow>
                </a:effectLst>
              </a:rPr>
              <a:t>John’s </a:t>
            </a:r>
            <a:r>
              <a:rPr lang="en-CA" dirty="0" smtClean="0">
                <a:solidFill>
                  <a:schemeClr val="bg1"/>
                </a:solidFill>
                <a:effectLst>
                  <a:glow rad="177800">
                    <a:schemeClr val="accent6">
                      <a:lumMod val="50000"/>
                    </a:schemeClr>
                  </a:glow>
                </a:effectLst>
              </a:rPr>
              <a:t>warning:</a:t>
            </a:r>
            <a:endParaRPr lang="en-CA" dirty="0">
              <a:solidFill>
                <a:schemeClr val="bg1"/>
              </a:solidFill>
              <a:effectLst>
                <a:glow rad="177800">
                  <a:schemeClr val="accent6">
                    <a:lumMod val="50000"/>
                  </a:schemeClr>
                </a:glow>
              </a:effectLst>
            </a:endParaRPr>
          </a:p>
        </p:txBody>
      </p:sp>
      <p:sp>
        <p:nvSpPr>
          <p:cNvPr id="4" name="Content Placeholder 3">
            <a:extLst>
              <a:ext uri="{FF2B5EF4-FFF2-40B4-BE49-F238E27FC236}">
                <a16:creationId xmlns="" xmlns:a16="http://schemas.microsoft.com/office/drawing/2014/main" id="{19367ABD-3795-4294-8057-BFFE443DF956}"/>
              </a:ext>
            </a:extLst>
          </p:cNvPr>
          <p:cNvSpPr>
            <a:spLocks noGrp="1"/>
          </p:cNvSpPr>
          <p:nvPr>
            <p:ph sz="half" idx="2"/>
          </p:nvPr>
        </p:nvSpPr>
        <p:spPr>
          <a:xfrm>
            <a:off x="5895296" y="1414026"/>
            <a:ext cx="5266039" cy="4035768"/>
          </a:xfrm>
        </p:spPr>
        <p:txBody>
          <a:bodyPr>
            <a:normAutofit/>
            <a:scene3d>
              <a:camera prst="orthographicFront"/>
              <a:lightRig rig="threePt" dir="t"/>
            </a:scene3d>
            <a:sp3d extrusionH="57150">
              <a:bevelT w="38100" h="38100"/>
            </a:sp3d>
          </a:bodyPr>
          <a:lstStyle/>
          <a:p>
            <a:r>
              <a:rPr lang="en-CA" dirty="0"/>
              <a:t>We must be deeply rooted in </a:t>
            </a:r>
            <a:r>
              <a:rPr lang="en-CA" dirty="0" smtClean="0"/>
              <a:t>YAHUSHA. </a:t>
            </a:r>
            <a:br>
              <a:rPr lang="en-CA" dirty="0" smtClean="0"/>
            </a:br>
            <a:r>
              <a:rPr lang="en-CA" dirty="0" smtClean="0"/>
              <a:t>as He is the “Roots” from the beginning </a:t>
            </a:r>
            <a:br>
              <a:rPr lang="en-CA" dirty="0" smtClean="0"/>
            </a:br>
            <a:r>
              <a:rPr lang="en-CA" dirty="0" smtClean="0"/>
              <a:t>(</a:t>
            </a:r>
            <a:r>
              <a:rPr lang="en-CA" dirty="0"/>
              <a:t>see John 15:5, 8).</a:t>
            </a:r>
          </a:p>
          <a:p>
            <a:r>
              <a:rPr lang="en-CA" dirty="0"/>
              <a:t>The word “ashamed” means ”to shrink back in fear and lose face.”  Some believers will shrink back from YAHUSHA in shame at His coming because of their fruitless lives. </a:t>
            </a:r>
            <a:endParaRPr lang="en-CA" dirty="0" smtClean="0"/>
          </a:p>
          <a:p>
            <a:r>
              <a:rPr lang="en-CA" dirty="0" smtClean="0"/>
              <a:t>They </a:t>
            </a:r>
            <a:r>
              <a:rPr lang="en-CA" dirty="0"/>
              <a:t>were fruitless because they were not “deeply rooted” in YAHUSHA.  (See Col 2:7; Matt 13:3-10; 18-23).</a:t>
            </a:r>
          </a:p>
        </p:txBody>
      </p:sp>
      <p:sp>
        <p:nvSpPr>
          <p:cNvPr id="5" name="Slide Number Placeholder 4"/>
          <p:cNvSpPr>
            <a:spLocks noGrp="1"/>
          </p:cNvSpPr>
          <p:nvPr>
            <p:ph type="sldNum" sz="quarter" idx="12"/>
          </p:nvPr>
        </p:nvSpPr>
        <p:spPr/>
        <p:txBody>
          <a:bodyPr/>
          <a:lstStyle/>
          <a:p>
            <a:fld id="{B9EAB3BA-07EE-4B64-A177-47C30D775877}" type="slidenum">
              <a:rPr lang="en-US" smtClean="0"/>
              <a:pPr/>
              <a:t>20</a:t>
            </a:fld>
            <a:endParaRPr lang="en-US" dirty="0"/>
          </a:p>
        </p:txBody>
      </p:sp>
      <p:pic>
        <p:nvPicPr>
          <p:cNvPr id="5123" name="Picture 3" descr="C:\Users\Rae\Desktop\ash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213" y="32476"/>
            <a:ext cx="1985361" cy="1316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 xmlns:a16="http://schemas.microsoft.com/office/drawing/2014/main" id="{04931DEC-012B-42E1-9B71-EF57135EF6FC}"/>
              </a:ext>
            </a:extLst>
          </p:cNvPr>
          <p:cNvSpPr txBox="1">
            <a:spLocks/>
          </p:cNvSpPr>
          <p:nvPr/>
        </p:nvSpPr>
        <p:spPr>
          <a:xfrm>
            <a:off x="693514" y="4590854"/>
            <a:ext cx="4966440" cy="244421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CA" sz="2400" dirty="0" smtClean="0">
                <a:solidFill>
                  <a:schemeClr val="bg1"/>
                </a:solidFill>
                <a:effectLst>
                  <a:glow rad="177800">
                    <a:schemeClr val="accent6">
                      <a:lumMod val="50000"/>
                      <a:alpha val="96000"/>
                    </a:schemeClr>
                  </a:glow>
                </a:effectLst>
              </a:rPr>
              <a:t>The word “abide” means to be like </a:t>
            </a:r>
            <a:br>
              <a:rPr lang="en-CA" sz="2400" dirty="0" smtClean="0">
                <a:solidFill>
                  <a:schemeClr val="bg1"/>
                </a:solidFill>
                <a:effectLst>
                  <a:glow rad="177800">
                    <a:schemeClr val="accent6">
                      <a:lumMod val="50000"/>
                      <a:alpha val="96000"/>
                    </a:schemeClr>
                  </a:glow>
                </a:effectLst>
              </a:rPr>
            </a:br>
            <a:r>
              <a:rPr lang="en-CA" sz="2400" dirty="0" smtClean="0">
                <a:solidFill>
                  <a:schemeClr val="bg1"/>
                </a:solidFill>
                <a:effectLst>
                  <a:glow rad="177800">
                    <a:schemeClr val="accent6">
                      <a:lumMod val="50000"/>
                      <a:alpha val="96000"/>
                    </a:schemeClr>
                  </a:glow>
                </a:effectLst>
              </a:rPr>
              <a:t>a tree whose roots go deep so it </a:t>
            </a:r>
            <a:br>
              <a:rPr lang="en-CA" sz="2400" dirty="0" smtClean="0">
                <a:solidFill>
                  <a:schemeClr val="bg1"/>
                </a:solidFill>
                <a:effectLst>
                  <a:glow rad="177800">
                    <a:schemeClr val="accent6">
                      <a:lumMod val="50000"/>
                      <a:alpha val="96000"/>
                    </a:schemeClr>
                  </a:glow>
                </a:effectLst>
              </a:rPr>
            </a:br>
            <a:r>
              <a:rPr lang="en-CA" sz="2400" dirty="0" smtClean="0">
                <a:solidFill>
                  <a:schemeClr val="bg1"/>
                </a:solidFill>
                <a:effectLst>
                  <a:glow rad="177800">
                    <a:schemeClr val="accent6">
                      <a:lumMod val="50000"/>
                      <a:alpha val="96000"/>
                    </a:schemeClr>
                  </a:glow>
                </a:effectLst>
              </a:rPr>
              <a:t>can bear much fruit.  </a:t>
            </a:r>
            <a:endParaRPr lang="en-CA" sz="2400" dirty="0">
              <a:solidFill>
                <a:schemeClr val="bg1"/>
              </a:solidFill>
              <a:effectLst>
                <a:glow rad="177800">
                  <a:schemeClr val="accent6">
                    <a:lumMod val="50000"/>
                    <a:alpha val="96000"/>
                  </a:schemeClr>
                </a:glow>
              </a:effectLst>
            </a:endParaRPr>
          </a:p>
        </p:txBody>
      </p:sp>
    </p:spTree>
    <p:extLst>
      <p:ext uri="{BB962C8B-B14F-4D97-AF65-F5344CB8AC3E}">
        <p14:creationId xmlns:p14="http://schemas.microsoft.com/office/powerpoint/2010/main" val="3448933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11380981" y="6354422"/>
            <a:ext cx="811019" cy="503578"/>
          </a:xfrm>
        </p:spPr>
        <p:txBody>
          <a:bodyPr/>
          <a:lstStyle/>
          <a:p>
            <a:pPr algn="ctr"/>
            <a:fld id="{B9EAB3BA-07EE-4B64-A177-47C30D775877}" type="slidenum">
              <a:rPr lang="en-US" sz="2000" smtClean="0">
                <a:solidFill>
                  <a:schemeClr val="bg1"/>
                </a:solidFill>
              </a:rPr>
              <a:pPr algn="ctr"/>
              <a:t>21</a:t>
            </a:fld>
            <a:endParaRPr lang="en-US" sz="2000" dirty="0">
              <a:solidFill>
                <a:schemeClr val="bg1"/>
              </a:solidFill>
            </a:endParaRPr>
          </a:p>
        </p:txBody>
      </p:sp>
      <p:sp>
        <p:nvSpPr>
          <p:cNvPr id="7" name="Title 1">
            <a:extLst>
              <a:ext uri="{FF2B5EF4-FFF2-40B4-BE49-F238E27FC236}">
                <a16:creationId xmlns="" xmlns:a16="http://schemas.microsoft.com/office/drawing/2014/main" id="{58396932-BD17-457A-B098-025125A015FE}"/>
              </a:ext>
            </a:extLst>
          </p:cNvPr>
          <p:cNvSpPr txBox="1">
            <a:spLocks/>
          </p:cNvSpPr>
          <p:nvPr/>
        </p:nvSpPr>
        <p:spPr>
          <a:xfrm>
            <a:off x="34845" y="152402"/>
            <a:ext cx="9814560" cy="1731528"/>
          </a:xfrm>
          <a:prstGeom prst="rect">
            <a:avLst/>
          </a:prstGeom>
        </p:spPr>
        <p:txBody>
          <a:bodyP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SEVEN  CROWNS  BELIEVERS  CAN  </a:t>
            </a:r>
            <a:br>
              <a:rPr lang="en-CA" sz="4000" b="1" dirty="0" smtClean="0">
                <a:solidFill>
                  <a:srgbClr val="FFC000"/>
                </a:solidFill>
              </a:rPr>
            </a:br>
            <a:r>
              <a:rPr lang="en-CA" sz="4000" b="1" dirty="0" smtClean="0">
                <a:solidFill>
                  <a:srgbClr val="FFC000"/>
                </a:solidFill>
              </a:rPr>
              <a:t>Receive  from  Yahusha</a:t>
            </a:r>
            <a:r>
              <a:rPr lang="en-CA" dirty="0" smtClean="0"/>
              <a:t> </a:t>
            </a:r>
            <a:endParaRPr lang="en-CA" sz="2800" dirty="0">
              <a:solidFill>
                <a:srgbClr val="FF0000"/>
              </a:solidFill>
            </a:endParaRPr>
          </a:p>
        </p:txBody>
      </p:sp>
      <p:sp>
        <p:nvSpPr>
          <p:cNvPr id="8" name="Content Placeholder 2"/>
          <p:cNvSpPr txBox="1">
            <a:spLocks/>
          </p:cNvSpPr>
          <p:nvPr/>
        </p:nvSpPr>
        <p:spPr>
          <a:xfrm>
            <a:off x="601692" y="1456352"/>
            <a:ext cx="7720736" cy="5401648"/>
          </a:xfrm>
          <a:prstGeom prst="rect">
            <a:avLst/>
          </a:prstGeom>
        </p:spPr>
        <p:txBody>
          <a:bodyPr>
            <a:norm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a:t>
            </a:r>
            <a:r>
              <a:rPr lang="en-CA" sz="3200" b="1" spc="150" dirty="0">
                <a:ln w="11430"/>
                <a:solidFill>
                  <a:srgbClr val="F8F8F8"/>
                </a:solidFill>
                <a:effectLst>
                  <a:glow rad="241300">
                    <a:srgbClr val="3A1D00">
                      <a:alpha val="88000"/>
                    </a:srgbClr>
                  </a:glow>
                  <a:outerShdw blurRad="25400" algn="tl" rotWithShape="0">
                    <a:srgbClr val="000000">
                      <a:alpha val="43000"/>
                    </a:srgbClr>
                  </a:outerShdw>
                </a:effectLst>
              </a:rPr>
              <a:t>Crown of Life</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Imperishable Crown</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Crown of Rejoicing</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a:t>
            </a:r>
            <a:r>
              <a:rPr lang="en-CA" sz="3200" b="1" spc="150" dirty="0">
                <a:ln w="11430"/>
                <a:solidFill>
                  <a:srgbClr val="F8F8F8"/>
                </a:solidFill>
                <a:effectLst>
                  <a:glow rad="241300">
                    <a:srgbClr val="3A1D00">
                      <a:alpha val="88000"/>
                    </a:srgbClr>
                  </a:glow>
                  <a:outerShdw blurRad="25400" algn="tl" rotWithShape="0">
                    <a:srgbClr val="000000">
                      <a:alpha val="43000"/>
                    </a:srgbClr>
                  </a:outerShdw>
                </a:effectLst>
              </a:rPr>
              <a:t>Crown of Righteousness</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a:t>
            </a:r>
            <a:r>
              <a:rPr lang="en-CA" sz="3200" b="1" spc="150" dirty="0">
                <a:ln w="11430"/>
                <a:solidFill>
                  <a:srgbClr val="F8F8F8"/>
                </a:solidFill>
                <a:effectLst>
                  <a:glow rad="241300">
                    <a:srgbClr val="3A1D00">
                      <a:alpha val="88000"/>
                    </a:srgbClr>
                  </a:glow>
                  <a:outerShdw blurRad="25400" algn="tl" rotWithShape="0">
                    <a:srgbClr val="000000">
                      <a:alpha val="43000"/>
                    </a:srgbClr>
                  </a:outerShdw>
                </a:effectLst>
              </a:rPr>
              <a:t>Crown of Glory</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a:t>
            </a:r>
            <a:r>
              <a:rPr lang="en-CA" sz="3200" b="1" spc="150" dirty="0">
                <a:ln w="11430"/>
                <a:solidFill>
                  <a:srgbClr val="F8F8F8"/>
                </a:solidFill>
                <a:effectLst>
                  <a:glow rad="241300">
                    <a:srgbClr val="3A1D00">
                      <a:alpha val="88000"/>
                    </a:srgbClr>
                  </a:glow>
                  <a:outerShdw blurRad="25400" algn="tl" rotWithShape="0">
                    <a:srgbClr val="000000">
                      <a:alpha val="43000"/>
                    </a:srgbClr>
                  </a:outerShdw>
                </a:effectLst>
              </a:rPr>
              <a:t>Overcomer’s </a:t>
            </a: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Crown</a:t>
            </a:r>
          </a:p>
          <a:p>
            <a:pPr marL="514350" indent="-514350">
              <a:buClr>
                <a:schemeClr val="accent2">
                  <a:lumMod val="40000"/>
                  <a:lumOff val="60000"/>
                </a:schemeClr>
              </a:buClr>
              <a:buFont typeface="+mj-lt"/>
              <a:buAutoNum type="arabicParenR"/>
            </a:pP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 The </a:t>
            </a:r>
            <a:r>
              <a:rPr lang="en-CA" sz="3200" b="1" spc="150" dirty="0">
                <a:ln w="11430"/>
                <a:solidFill>
                  <a:srgbClr val="F8F8F8"/>
                </a:solidFill>
                <a:effectLst>
                  <a:glow rad="241300">
                    <a:srgbClr val="3A1D00">
                      <a:alpha val="88000"/>
                    </a:srgbClr>
                  </a:glow>
                  <a:outerShdw blurRad="25400" algn="tl" rotWithShape="0">
                    <a:srgbClr val="000000">
                      <a:alpha val="43000"/>
                    </a:srgbClr>
                  </a:outerShdw>
                </a:effectLst>
              </a:rPr>
              <a:t>Martyr’s </a:t>
            </a:r>
            <a:r>
              <a:rPr lang="en-CA" sz="3200" b="1" spc="150" dirty="0" smtClean="0">
                <a:ln w="11430"/>
                <a:solidFill>
                  <a:srgbClr val="F8F8F8"/>
                </a:solidFill>
                <a:effectLst>
                  <a:glow rad="241300">
                    <a:srgbClr val="3A1D00">
                      <a:alpha val="88000"/>
                    </a:srgbClr>
                  </a:glow>
                  <a:outerShdw blurRad="25400" algn="tl" rotWithShape="0">
                    <a:srgbClr val="000000">
                      <a:alpha val="43000"/>
                    </a:srgbClr>
                  </a:outerShdw>
                </a:effectLst>
              </a:rPr>
              <a:t>Crown</a:t>
            </a:r>
            <a:endParaRPr lang="en-CA" sz="3200" b="1" spc="150" dirty="0">
              <a:ln w="11430"/>
              <a:solidFill>
                <a:srgbClr val="F8F8F8"/>
              </a:solidFill>
              <a:effectLst>
                <a:glow rad="241300">
                  <a:srgbClr val="3A1D00">
                    <a:alpha val="88000"/>
                  </a:srgbClr>
                </a:glow>
                <a:outerShdw blurRad="25400" algn="tl" rotWithShape="0">
                  <a:srgbClr val="000000">
                    <a:alpha val="43000"/>
                  </a:srgbClr>
                </a:outerShdw>
              </a:effectLst>
            </a:endParaRPr>
          </a:p>
          <a:p>
            <a:pPr marL="457200" indent="-457200">
              <a:buFont typeface="+mj-lt"/>
              <a:buAutoNum type="arabicParenR"/>
            </a:pPr>
            <a:endParaRPr lang="en-CA" sz="2800" b="1" spc="150" dirty="0" smtClean="0">
              <a:ln w="11430"/>
              <a:solidFill>
                <a:srgbClr val="F8F8F8"/>
              </a:solidFill>
              <a:effectLst>
                <a:glow rad="241300">
                  <a:srgbClr val="3A1D00">
                    <a:alpha val="88000"/>
                  </a:srgbClr>
                </a:glow>
                <a:outerShdw blurRad="25400" algn="tl" rotWithShape="0">
                  <a:srgbClr val="000000">
                    <a:alpha val="43000"/>
                  </a:srgbClr>
                </a:outerShdw>
              </a:effectLst>
            </a:endParaRPr>
          </a:p>
        </p:txBody>
      </p:sp>
    </p:spTree>
    <p:extLst>
      <p:ext uri="{BB962C8B-B14F-4D97-AF65-F5344CB8AC3E}">
        <p14:creationId xmlns:p14="http://schemas.microsoft.com/office/powerpoint/2010/main" val="3634865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396932-BD17-457A-B098-025125A015FE}"/>
              </a:ext>
            </a:extLst>
          </p:cNvPr>
          <p:cNvSpPr>
            <a:spLocks noGrp="1"/>
          </p:cNvSpPr>
          <p:nvPr>
            <p:ph type="title"/>
          </p:nvPr>
        </p:nvSpPr>
        <p:spPr>
          <a:xfrm>
            <a:off x="3519052" y="603917"/>
            <a:ext cx="7523020" cy="781537"/>
          </a:xfrm>
        </p:spPr>
        <p:txBody>
          <a:bodyPr>
            <a:normAutofit/>
            <a:scene3d>
              <a:camera prst="orthographicFront"/>
              <a:lightRig rig="threePt" dir="t"/>
            </a:scene3d>
            <a:sp3d extrusionH="57150">
              <a:bevelT w="38100" h="38100"/>
            </a:sp3d>
          </a:bodyPr>
          <a:lstStyle/>
          <a:p>
            <a:pPr algn="ctr"/>
            <a:r>
              <a:rPr lang="en-CA" sz="4000" b="1" dirty="0" smtClean="0">
                <a:solidFill>
                  <a:srgbClr val="FFC000"/>
                </a:solidFill>
              </a:rPr>
              <a:t>#1 – the crown of life </a:t>
            </a:r>
            <a:endParaRPr lang="en-CA" sz="2800" dirty="0">
              <a:solidFill>
                <a:srgbClr val="FF0000"/>
              </a:solidFill>
            </a:endParaRPr>
          </a:p>
        </p:txBody>
      </p:sp>
      <p:sp>
        <p:nvSpPr>
          <p:cNvPr id="4" name="Content Placeholder 3">
            <a:extLst>
              <a:ext uri="{FF2B5EF4-FFF2-40B4-BE49-F238E27FC236}">
                <a16:creationId xmlns="" xmlns:a16="http://schemas.microsoft.com/office/drawing/2014/main" id="{6213BCBE-A475-4B0F-8EAA-570F03282DCE}"/>
              </a:ext>
            </a:extLst>
          </p:cNvPr>
          <p:cNvSpPr>
            <a:spLocks noGrp="1"/>
          </p:cNvSpPr>
          <p:nvPr>
            <p:ph sz="half" idx="2"/>
          </p:nvPr>
        </p:nvSpPr>
        <p:spPr>
          <a:xfrm>
            <a:off x="1174376" y="1978993"/>
            <a:ext cx="4917967" cy="3717560"/>
          </a:xfrm>
        </p:spPr>
        <p:txBody>
          <a:bodyPr>
            <a:noAutofit/>
            <a:scene3d>
              <a:camera prst="orthographicFront"/>
              <a:lightRig rig="threePt" dir="t"/>
            </a:scene3d>
            <a:sp3d extrusionH="57150">
              <a:bevelT w="38100" h="38100"/>
            </a:sp3d>
          </a:bodyPr>
          <a:lstStyle/>
          <a:p>
            <a:pPr marL="0" indent="0">
              <a:buNone/>
            </a:pPr>
            <a:r>
              <a:rPr lang="en-CA" sz="2400" dirty="0">
                <a:solidFill>
                  <a:srgbClr val="002060"/>
                </a:solidFill>
              </a:rPr>
              <a:t>“Blessed is the man who perseveres under trial, because when he has stood the test, he will receive </a:t>
            </a:r>
            <a:r>
              <a:rPr lang="en-CA" sz="2400" b="1" dirty="0">
                <a:solidFill>
                  <a:srgbClr val="FFC000"/>
                </a:solidFill>
              </a:rPr>
              <a:t>the crown of life</a:t>
            </a:r>
            <a:r>
              <a:rPr lang="en-CA" sz="2400" dirty="0"/>
              <a:t> </a:t>
            </a:r>
            <a:r>
              <a:rPr lang="en-CA" sz="2400" dirty="0">
                <a:solidFill>
                  <a:srgbClr val="002060"/>
                </a:solidFill>
              </a:rPr>
              <a:t>that YAHUWA has promised to those who love him” </a:t>
            </a:r>
            <a:r>
              <a:rPr lang="en-CA" sz="2400" dirty="0"/>
              <a:t>(</a:t>
            </a:r>
            <a:r>
              <a:rPr lang="en-CA" sz="2400" dirty="0" smtClean="0"/>
              <a:t>James </a:t>
            </a:r>
            <a:r>
              <a:rPr lang="en-CA" sz="2400" dirty="0"/>
              <a:t>1:12).  </a:t>
            </a:r>
            <a:endParaRPr lang="en-CA" sz="2400" dirty="0" smtClean="0"/>
          </a:p>
          <a:p>
            <a:pPr marL="0" indent="0">
              <a:buNone/>
            </a:pPr>
            <a:r>
              <a:rPr lang="en-CA" sz="2400" dirty="0" smtClean="0"/>
              <a:t>This </a:t>
            </a:r>
            <a:r>
              <a:rPr lang="en-CA" sz="2400" dirty="0"/>
              <a:t>reward could be called the crown of those who love </a:t>
            </a:r>
            <a:r>
              <a:rPr lang="en-CA" sz="2400" dirty="0" smtClean="0"/>
              <a:t>YAHUWA</a:t>
            </a:r>
            <a:r>
              <a:rPr lang="en-CA" sz="2400" dirty="0"/>
              <a:t>. </a:t>
            </a:r>
          </a:p>
        </p:txBody>
      </p:sp>
      <p:sp>
        <p:nvSpPr>
          <p:cNvPr id="6" name="Content Placeholder 5">
            <a:extLst>
              <a:ext uri="{FF2B5EF4-FFF2-40B4-BE49-F238E27FC236}">
                <a16:creationId xmlns="" xmlns:a16="http://schemas.microsoft.com/office/drawing/2014/main" id="{1A540C08-F321-49F9-AF72-4231B7277FDC}"/>
              </a:ext>
            </a:extLst>
          </p:cNvPr>
          <p:cNvSpPr>
            <a:spLocks noGrp="1"/>
          </p:cNvSpPr>
          <p:nvPr>
            <p:ph sz="quarter" idx="4"/>
          </p:nvPr>
        </p:nvSpPr>
        <p:spPr>
          <a:xfrm>
            <a:off x="6051176" y="1978992"/>
            <a:ext cx="5755342" cy="4099075"/>
          </a:xfrm>
        </p:spPr>
        <p:txBody>
          <a:bodyPr>
            <a:noAutofit/>
            <a:scene3d>
              <a:camera prst="orthographicFront"/>
              <a:lightRig rig="threePt" dir="t"/>
            </a:scene3d>
            <a:sp3d extrusionH="57150">
              <a:bevelT w="38100" h="38100"/>
            </a:sp3d>
          </a:bodyPr>
          <a:lstStyle/>
          <a:p>
            <a:pPr marL="0" indent="0">
              <a:buNone/>
            </a:pPr>
            <a:r>
              <a:rPr lang="en-CA" sz="2400" dirty="0"/>
              <a:t>Do those who love YAHUWA use His blessings only for themselves, or pray only for their own prosperity and comfort, or demand that He solve all their problems?  No—they show it by enduring trials for </a:t>
            </a:r>
            <a:r>
              <a:rPr lang="en-CA" sz="2400" dirty="0" smtClean="0"/>
              <a:t/>
            </a:r>
            <a:br>
              <a:rPr lang="en-CA" sz="2400" dirty="0" smtClean="0"/>
            </a:br>
            <a:r>
              <a:rPr lang="en-CA" sz="2400" dirty="0" smtClean="0"/>
              <a:t>His </a:t>
            </a:r>
            <a:r>
              <a:rPr lang="en-CA" sz="2400" dirty="0"/>
              <a:t>sake. </a:t>
            </a:r>
          </a:p>
          <a:p>
            <a:pPr marL="0" indent="0">
              <a:buNone/>
            </a:pPr>
            <a:r>
              <a:rPr lang="en-CA" sz="2400" dirty="0"/>
              <a:t>Through their love for YAH, the believer finds strength to overcome temptation </a:t>
            </a:r>
            <a:r>
              <a:rPr lang="en-CA" sz="2400" dirty="0" smtClean="0"/>
              <a:t/>
            </a:r>
            <a:br>
              <a:rPr lang="en-CA" sz="2400" dirty="0" smtClean="0"/>
            </a:br>
            <a:r>
              <a:rPr lang="en-CA" sz="2400" dirty="0" smtClean="0"/>
              <a:t>and </a:t>
            </a:r>
            <a:r>
              <a:rPr lang="en-CA" sz="2400" dirty="0"/>
              <a:t>persevere when trials come.</a:t>
            </a:r>
          </a:p>
        </p:txBody>
      </p:sp>
      <p:sp>
        <p:nvSpPr>
          <p:cNvPr id="7"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22</a:t>
            </a:fld>
            <a:endParaRPr lang="en-US" sz="2000" dirty="0">
              <a:solidFill>
                <a:schemeClr val="bg1"/>
              </a:solidFill>
            </a:endParaRPr>
          </a:p>
        </p:txBody>
      </p:sp>
      <p:pic>
        <p:nvPicPr>
          <p:cNvPr id="8" name="Picture 2" descr="C:\Users\Rae\Desktop\CROWN OF LIFE PEOP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5367" y="152405"/>
            <a:ext cx="1693685" cy="168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442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AEF26B-08D9-408A-B9C5-93D795EFE71E}"/>
              </a:ext>
            </a:extLst>
          </p:cNvPr>
          <p:cNvSpPr>
            <a:spLocks noGrp="1"/>
          </p:cNvSpPr>
          <p:nvPr>
            <p:ph type="title"/>
          </p:nvPr>
        </p:nvSpPr>
        <p:spPr/>
        <p:txBody>
          <a:bodyPr>
            <a:normAutofit/>
          </a:bodyPr>
          <a:lstStyle/>
          <a:p>
            <a:r>
              <a:rPr lang="en-CA" dirty="0"/>
              <a:t/>
            </a:r>
            <a:br>
              <a:rPr lang="en-CA" dirty="0"/>
            </a:br>
            <a:endParaRPr lang="en-CA" dirty="0"/>
          </a:p>
        </p:txBody>
      </p:sp>
      <p:sp>
        <p:nvSpPr>
          <p:cNvPr id="4" name="Content Placeholder 3">
            <a:extLst>
              <a:ext uri="{FF2B5EF4-FFF2-40B4-BE49-F238E27FC236}">
                <a16:creationId xmlns="" xmlns:a16="http://schemas.microsoft.com/office/drawing/2014/main" id="{DBDD97A7-6804-4877-8260-F305800517A0}"/>
              </a:ext>
            </a:extLst>
          </p:cNvPr>
          <p:cNvSpPr>
            <a:spLocks noGrp="1"/>
          </p:cNvSpPr>
          <p:nvPr>
            <p:ph sz="half" idx="2"/>
          </p:nvPr>
        </p:nvSpPr>
        <p:spPr>
          <a:xfrm>
            <a:off x="1538150" y="2051651"/>
            <a:ext cx="4980719" cy="3666202"/>
          </a:xfrm>
        </p:spPr>
        <p:txBody>
          <a:bodyPr>
            <a:noAutofit/>
            <a:scene3d>
              <a:camera prst="orthographicFront"/>
              <a:lightRig rig="threePt" dir="t"/>
            </a:scene3d>
            <a:sp3d extrusionH="57150">
              <a:bevelT w="38100" h="38100"/>
            </a:sp3d>
          </a:bodyPr>
          <a:lstStyle/>
          <a:p>
            <a:r>
              <a:rPr lang="en-CA" sz="2400" dirty="0"/>
              <a:t>PAUL said, “We also glory in tribulations.” </a:t>
            </a:r>
            <a:endParaRPr lang="en-CA" sz="2400" dirty="0" smtClean="0"/>
          </a:p>
          <a:p>
            <a:r>
              <a:rPr lang="en-CA" sz="2400" dirty="0" smtClean="0"/>
              <a:t>Do </a:t>
            </a:r>
            <a:r>
              <a:rPr lang="en-CA" sz="2400" dirty="0"/>
              <a:t>we glory in tribulations? </a:t>
            </a:r>
            <a:endParaRPr lang="en-CA" sz="2400" dirty="0" smtClean="0"/>
          </a:p>
          <a:p>
            <a:r>
              <a:rPr lang="en-CA" sz="2400" dirty="0" smtClean="0"/>
              <a:t>We </a:t>
            </a:r>
            <a:r>
              <a:rPr lang="en-CA" sz="2400" dirty="0"/>
              <a:t>can do so only if the “Love of  YAH </a:t>
            </a:r>
            <a:r>
              <a:rPr lang="en-CA" sz="2400" dirty="0" smtClean="0"/>
              <a:t>has </a:t>
            </a:r>
            <a:r>
              <a:rPr lang="en-CA" sz="2400" dirty="0"/>
              <a:t>been poured out in our </a:t>
            </a:r>
            <a:r>
              <a:rPr lang="en-CA" sz="2400" dirty="0" smtClean="0"/>
              <a:t>hearts” </a:t>
            </a:r>
            <a:r>
              <a:rPr lang="en-CA" sz="2400" dirty="0"/>
              <a:t>by the “</a:t>
            </a:r>
            <a:r>
              <a:rPr lang="en-CA" sz="2400" dirty="0" err="1"/>
              <a:t>Ruach</a:t>
            </a:r>
            <a:r>
              <a:rPr lang="en-CA" sz="2400" dirty="0"/>
              <a:t> </a:t>
            </a:r>
            <a:r>
              <a:rPr lang="en-CA" sz="2400" dirty="0" smtClean="0"/>
              <a:t>Ha </a:t>
            </a:r>
            <a:r>
              <a:rPr lang="en-CA" sz="2400" dirty="0" err="1" smtClean="0"/>
              <a:t>Kodesh</a:t>
            </a:r>
            <a:r>
              <a:rPr lang="en-CA" sz="2400" dirty="0"/>
              <a:t>” (Rom 5:3-5). </a:t>
            </a:r>
            <a:r>
              <a:rPr lang="en-CA" sz="2400" dirty="0" smtClean="0"/>
              <a:t> </a:t>
            </a:r>
            <a:endParaRPr lang="en-CA" sz="2400" dirty="0"/>
          </a:p>
        </p:txBody>
      </p:sp>
      <p:sp>
        <p:nvSpPr>
          <p:cNvPr id="6" name="Content Placeholder 5">
            <a:extLst>
              <a:ext uri="{FF2B5EF4-FFF2-40B4-BE49-F238E27FC236}">
                <a16:creationId xmlns="" xmlns:a16="http://schemas.microsoft.com/office/drawing/2014/main" id="{28F32072-1857-4C6C-BCF7-64C52F44B76B}"/>
              </a:ext>
            </a:extLst>
          </p:cNvPr>
          <p:cNvSpPr>
            <a:spLocks noGrp="1"/>
          </p:cNvSpPr>
          <p:nvPr>
            <p:ph sz="quarter" idx="4"/>
          </p:nvPr>
        </p:nvSpPr>
        <p:spPr>
          <a:xfrm>
            <a:off x="6855707" y="2090436"/>
            <a:ext cx="4645152" cy="3319356"/>
          </a:xfrm>
        </p:spPr>
        <p:txBody>
          <a:bodyPr>
            <a:noAutofit/>
            <a:scene3d>
              <a:camera prst="orthographicFront"/>
              <a:lightRig rig="threePt" dir="t"/>
            </a:scene3d>
            <a:sp3d extrusionH="57150">
              <a:bevelT w="38100" h="38100"/>
            </a:sp3d>
          </a:bodyPr>
          <a:lstStyle/>
          <a:p>
            <a:r>
              <a:rPr lang="en-CA" sz="2400" dirty="0"/>
              <a:t>Without Love for YAH in the heart of the believer</a:t>
            </a:r>
            <a:r>
              <a:rPr lang="en-CA" sz="2400" dirty="0" smtClean="0"/>
              <a:t>, trials </a:t>
            </a:r>
            <a:r>
              <a:rPr lang="en-CA" sz="2400" dirty="0"/>
              <a:t>can cause him to become bitter </a:t>
            </a:r>
            <a:r>
              <a:rPr lang="en-CA" sz="2400" dirty="0" smtClean="0"/>
              <a:t/>
            </a:r>
            <a:br>
              <a:rPr lang="en-CA" sz="2400" dirty="0" smtClean="0"/>
            </a:br>
            <a:r>
              <a:rPr lang="en-CA" sz="2400" dirty="0" smtClean="0"/>
              <a:t>and </a:t>
            </a:r>
            <a:r>
              <a:rPr lang="en-CA" sz="2400" dirty="0"/>
              <a:t>critical; he may lose the </a:t>
            </a:r>
            <a:r>
              <a:rPr lang="en-CA" sz="2400" dirty="0" smtClean="0"/>
              <a:t/>
            </a:r>
            <a:br>
              <a:rPr lang="en-CA" sz="2400" dirty="0" smtClean="0"/>
            </a:br>
            <a:r>
              <a:rPr lang="en-CA" sz="2400" dirty="0" smtClean="0"/>
              <a:t>“</a:t>
            </a:r>
            <a:r>
              <a:rPr lang="en-CA" sz="2400" dirty="0"/>
              <a:t>Crown of Life</a:t>
            </a:r>
            <a:r>
              <a:rPr lang="en-CA" sz="2400" dirty="0" smtClean="0"/>
              <a:t>.”  (</a:t>
            </a:r>
            <a:r>
              <a:rPr lang="en-CA" sz="2400" dirty="0"/>
              <a:t>vs 12).</a:t>
            </a:r>
          </a:p>
        </p:txBody>
      </p:sp>
      <p:sp>
        <p:nvSpPr>
          <p:cNvPr id="7"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23</a:t>
            </a:fld>
            <a:endParaRPr lang="en-US" sz="2000" dirty="0">
              <a:solidFill>
                <a:schemeClr val="bg1"/>
              </a:solidFill>
            </a:endParaRPr>
          </a:p>
        </p:txBody>
      </p:sp>
      <p:sp>
        <p:nvSpPr>
          <p:cNvPr id="10" name="Title 1">
            <a:extLst>
              <a:ext uri="{FF2B5EF4-FFF2-40B4-BE49-F238E27FC236}">
                <a16:creationId xmlns="" xmlns:a16="http://schemas.microsoft.com/office/drawing/2014/main" id="{58396932-BD17-457A-B098-025125A015FE}"/>
              </a:ext>
            </a:extLst>
          </p:cNvPr>
          <p:cNvSpPr txBox="1">
            <a:spLocks/>
          </p:cNvSpPr>
          <p:nvPr/>
        </p:nvSpPr>
        <p:spPr>
          <a:xfrm>
            <a:off x="3519052" y="603917"/>
            <a:ext cx="7523020"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#1 – the crown of life</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11" name="Picture 2" descr="C:\Users\Rae\Desktop\CROWN OF LIFE PEOP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5367" y="152405"/>
            <a:ext cx="1693685" cy="168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87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4FE4ACB-BBEF-439F-806C-986F35E073FC}"/>
              </a:ext>
            </a:extLst>
          </p:cNvPr>
          <p:cNvSpPr>
            <a:spLocks noGrp="1"/>
          </p:cNvSpPr>
          <p:nvPr>
            <p:ph idx="1"/>
          </p:nvPr>
        </p:nvSpPr>
        <p:spPr>
          <a:xfrm>
            <a:off x="1414612" y="1838563"/>
            <a:ext cx="10032209" cy="3920373"/>
          </a:xfrm>
        </p:spPr>
        <p:txBody>
          <a:bodyPr>
            <a:normAutofit fontScale="92500" lnSpcReduction="10000"/>
            <a:scene3d>
              <a:camera prst="orthographicFront"/>
              <a:lightRig rig="threePt" dir="t"/>
            </a:scene3d>
            <a:sp3d extrusionH="57150">
              <a:bevelT w="38100" h="38100"/>
            </a:sp3d>
          </a:bodyPr>
          <a:lstStyle/>
          <a:p>
            <a:pPr marL="0" indent="0">
              <a:buNone/>
            </a:pPr>
            <a:r>
              <a:rPr lang="en-CA" sz="2800" b="1" dirty="0">
                <a:solidFill>
                  <a:srgbClr val="C00000"/>
                </a:solidFill>
              </a:rPr>
              <a:t>Faithful unto death:</a:t>
            </a:r>
          </a:p>
          <a:p>
            <a:r>
              <a:rPr lang="en-CA" sz="2400" dirty="0"/>
              <a:t>All believers have eternal life (John 3:15,16), but not all believers will be rewarded with the crown of </a:t>
            </a:r>
            <a:r>
              <a:rPr lang="en-CA" sz="2400" dirty="0" smtClean="0"/>
              <a:t>life.  </a:t>
            </a:r>
            <a:r>
              <a:rPr lang="en-CA" sz="2400" dirty="0">
                <a:solidFill>
                  <a:srgbClr val="002060"/>
                </a:solidFill>
              </a:rPr>
              <a:t>“This crown will be </a:t>
            </a:r>
            <a:r>
              <a:rPr lang="en-CA" sz="2400" dirty="0" smtClean="0">
                <a:solidFill>
                  <a:srgbClr val="002060"/>
                </a:solidFill>
              </a:rPr>
              <a:t>given </a:t>
            </a:r>
            <a:r>
              <a:rPr lang="en-CA" sz="2400" dirty="0">
                <a:solidFill>
                  <a:srgbClr val="002060"/>
                </a:solidFill>
              </a:rPr>
              <a:t>to those who are </a:t>
            </a:r>
            <a:r>
              <a:rPr lang="en-CA" sz="2400" dirty="0" smtClean="0">
                <a:solidFill>
                  <a:srgbClr val="002060"/>
                </a:solidFill>
              </a:rPr>
              <a:t>faithful </a:t>
            </a:r>
            <a:r>
              <a:rPr lang="en-CA" sz="2200" dirty="0" smtClean="0">
                <a:solidFill>
                  <a:srgbClr val="FF0000"/>
                </a:solidFill>
              </a:rPr>
              <a:t>[as being obedient to ALL instructions &amp; commands] </a:t>
            </a:r>
            <a:r>
              <a:rPr lang="en-CA" sz="2400" dirty="0">
                <a:solidFill>
                  <a:srgbClr val="002060"/>
                </a:solidFill>
              </a:rPr>
              <a:t>until death”</a:t>
            </a:r>
            <a:r>
              <a:rPr lang="en-CA" sz="2400" dirty="0"/>
              <a:t> (Rev </a:t>
            </a:r>
            <a:r>
              <a:rPr lang="en-CA" sz="2400" dirty="0" smtClean="0"/>
              <a:t>2:10 &amp; Rev 22:14).   </a:t>
            </a:r>
          </a:p>
          <a:p>
            <a:r>
              <a:rPr lang="en-CA" sz="2400" dirty="0" smtClean="0"/>
              <a:t>To </a:t>
            </a:r>
            <a:r>
              <a:rPr lang="en-CA" sz="2400" dirty="0"/>
              <a:t>receive the “crown of Life,” the believer must love YAHUSHA more than his </a:t>
            </a:r>
            <a:r>
              <a:rPr lang="en-CA" sz="2400" dirty="0" smtClean="0"/>
              <a:t/>
            </a:r>
            <a:br>
              <a:rPr lang="en-CA" sz="2400" dirty="0" smtClean="0"/>
            </a:br>
            <a:r>
              <a:rPr lang="en-CA" sz="2400" dirty="0" smtClean="0"/>
              <a:t>own </a:t>
            </a:r>
            <a:r>
              <a:rPr lang="en-CA" sz="2400" dirty="0"/>
              <a:t>life.  </a:t>
            </a:r>
            <a:r>
              <a:rPr lang="en-CA" sz="2400" dirty="0">
                <a:solidFill>
                  <a:srgbClr val="002060"/>
                </a:solidFill>
              </a:rPr>
              <a:t>“For whoever desires to save his life will lose it, but whoever loses his </a:t>
            </a:r>
            <a:r>
              <a:rPr lang="en-CA" sz="2400" dirty="0" smtClean="0">
                <a:solidFill>
                  <a:srgbClr val="002060"/>
                </a:solidFill>
              </a:rPr>
              <a:t/>
            </a:r>
            <a:br>
              <a:rPr lang="en-CA" sz="2400" dirty="0" smtClean="0">
                <a:solidFill>
                  <a:srgbClr val="002060"/>
                </a:solidFill>
              </a:rPr>
            </a:br>
            <a:r>
              <a:rPr lang="en-CA" sz="2400" dirty="0" smtClean="0">
                <a:solidFill>
                  <a:srgbClr val="002060"/>
                </a:solidFill>
              </a:rPr>
              <a:t>life </a:t>
            </a:r>
            <a:r>
              <a:rPr lang="en-CA" sz="2400" dirty="0">
                <a:solidFill>
                  <a:srgbClr val="002060"/>
                </a:solidFill>
              </a:rPr>
              <a:t>for my sake and the gospel’s will save it” </a:t>
            </a:r>
            <a:r>
              <a:rPr lang="en-CA" sz="2400" dirty="0"/>
              <a:t>(Matt 8:35).</a:t>
            </a:r>
          </a:p>
          <a:p>
            <a:r>
              <a:rPr lang="en-CA" sz="2400" dirty="0"/>
              <a:t>This reward will be given to those who live for YAHUSHA, </a:t>
            </a:r>
            <a:r>
              <a:rPr lang="en-CA" sz="2400" dirty="0" smtClean="0"/>
              <a:t>pressing forward to </a:t>
            </a:r>
            <a:r>
              <a:rPr lang="en-CA" sz="2400" dirty="0"/>
              <a:t>endure temptations, in the power of the love of  YAH (1 Cor 10:13).</a:t>
            </a:r>
          </a:p>
        </p:txBody>
      </p:sp>
      <p:sp>
        <p:nvSpPr>
          <p:cNvPr id="6"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24</a:t>
            </a:fld>
            <a:endParaRPr lang="en-US" sz="2000" dirty="0">
              <a:solidFill>
                <a:schemeClr val="bg1"/>
              </a:solidFill>
            </a:endParaRPr>
          </a:p>
        </p:txBody>
      </p:sp>
      <p:sp>
        <p:nvSpPr>
          <p:cNvPr id="8" name="Title 1">
            <a:extLst>
              <a:ext uri="{FF2B5EF4-FFF2-40B4-BE49-F238E27FC236}">
                <a16:creationId xmlns="" xmlns:a16="http://schemas.microsoft.com/office/drawing/2014/main" id="{58396932-BD17-457A-B098-025125A015FE}"/>
              </a:ext>
            </a:extLst>
          </p:cNvPr>
          <p:cNvSpPr txBox="1">
            <a:spLocks/>
          </p:cNvSpPr>
          <p:nvPr/>
        </p:nvSpPr>
        <p:spPr>
          <a:xfrm>
            <a:off x="3519052" y="603917"/>
            <a:ext cx="7523020"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#1 – the crown of life</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9" name="Picture 2" descr="C:\Users\Rae\Desktop\CROWN OF LIFE PEOP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5367" y="152405"/>
            <a:ext cx="1693685" cy="168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6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A6A21E7-A059-48AB-9869-3FE4A2DD3E7D}"/>
              </a:ext>
            </a:extLst>
          </p:cNvPr>
          <p:cNvSpPr>
            <a:spLocks noGrp="1"/>
          </p:cNvSpPr>
          <p:nvPr>
            <p:ph sz="half" idx="1"/>
          </p:nvPr>
        </p:nvSpPr>
        <p:spPr>
          <a:xfrm>
            <a:off x="582432" y="1353652"/>
            <a:ext cx="5915350" cy="5504347"/>
          </a:xfrm>
        </p:spPr>
        <p:txBody>
          <a:bodyPr>
            <a:normAutofit/>
            <a:scene3d>
              <a:camera prst="orthographicFront"/>
              <a:lightRig rig="threePt" dir="t"/>
            </a:scene3d>
            <a:sp3d extrusionH="57150">
              <a:bevelT w="38100" h="38100"/>
            </a:sp3d>
          </a:bodyPr>
          <a:lstStyle/>
          <a:p>
            <a:r>
              <a:rPr lang="en-CA" sz="2400" dirty="0"/>
              <a:t>Do you not know that in a race all the runners run, but only one gets the prize? Run in such a way as to get the prize. </a:t>
            </a:r>
            <a:r>
              <a:rPr lang="en-CA" sz="2400" dirty="0" smtClean="0"/>
              <a:t>Everyone </a:t>
            </a:r>
            <a:r>
              <a:rPr lang="en-CA" sz="2400" dirty="0"/>
              <a:t>who competes in the games </a:t>
            </a:r>
            <a:r>
              <a:rPr lang="en-CA" sz="2400" dirty="0" smtClean="0"/>
              <a:t/>
            </a:r>
            <a:br>
              <a:rPr lang="en-CA" sz="2400" dirty="0" smtClean="0"/>
            </a:br>
            <a:r>
              <a:rPr lang="en-CA" sz="2400" dirty="0" smtClean="0"/>
              <a:t>goes </a:t>
            </a:r>
            <a:r>
              <a:rPr lang="en-CA" sz="2400" dirty="0"/>
              <a:t>into strict training.  </a:t>
            </a:r>
            <a:r>
              <a:rPr lang="en-CA" sz="2400" dirty="0" smtClean="0"/>
              <a:t>They </a:t>
            </a:r>
            <a:r>
              <a:rPr lang="en-CA" sz="2400" dirty="0"/>
              <a:t>do it to </a:t>
            </a:r>
            <a:r>
              <a:rPr lang="en-CA" sz="2400" dirty="0" smtClean="0"/>
              <a:t/>
            </a:r>
            <a:br>
              <a:rPr lang="en-CA" sz="2400" dirty="0" smtClean="0"/>
            </a:br>
            <a:r>
              <a:rPr lang="en-CA" sz="2400" dirty="0" smtClean="0"/>
              <a:t>get </a:t>
            </a:r>
            <a:r>
              <a:rPr lang="en-CA" sz="2400" dirty="0"/>
              <a:t>a crown that will not last. </a:t>
            </a:r>
            <a:r>
              <a:rPr lang="en-CA" sz="2400" dirty="0" smtClean="0"/>
              <a:t> But </a:t>
            </a:r>
            <a:r>
              <a:rPr lang="en-CA" sz="2400" dirty="0"/>
              <a:t>we </a:t>
            </a:r>
            <a:r>
              <a:rPr lang="en-CA" sz="2400" dirty="0" smtClean="0"/>
              <a:t/>
            </a:r>
            <a:br>
              <a:rPr lang="en-CA" sz="2400" dirty="0" smtClean="0"/>
            </a:br>
            <a:r>
              <a:rPr lang="en-CA" sz="2400" dirty="0" smtClean="0"/>
              <a:t>do </a:t>
            </a:r>
            <a:r>
              <a:rPr lang="en-CA" sz="2400" dirty="0"/>
              <a:t>it to get a crown that will last forever.</a:t>
            </a:r>
          </a:p>
          <a:p>
            <a:r>
              <a:rPr lang="en-CA" sz="2400" dirty="0">
                <a:solidFill>
                  <a:srgbClr val="002060"/>
                </a:solidFill>
              </a:rPr>
              <a:t>“Therefore I do not run like a man </a:t>
            </a:r>
            <a:r>
              <a:rPr lang="en-CA" sz="2400" dirty="0" smtClean="0">
                <a:solidFill>
                  <a:srgbClr val="002060"/>
                </a:solidFill>
              </a:rPr>
              <a:t/>
            </a:r>
            <a:br>
              <a:rPr lang="en-CA" sz="2400" dirty="0" smtClean="0">
                <a:solidFill>
                  <a:srgbClr val="002060"/>
                </a:solidFill>
              </a:rPr>
            </a:br>
            <a:r>
              <a:rPr lang="en-CA" sz="2400" dirty="0" smtClean="0">
                <a:solidFill>
                  <a:srgbClr val="002060"/>
                </a:solidFill>
              </a:rPr>
              <a:t>running </a:t>
            </a:r>
            <a:r>
              <a:rPr lang="en-CA" sz="2400" dirty="0">
                <a:solidFill>
                  <a:srgbClr val="002060"/>
                </a:solidFill>
              </a:rPr>
              <a:t>aimlessly, I do not fight like </a:t>
            </a:r>
            <a:r>
              <a:rPr lang="en-CA" sz="2400" dirty="0" smtClean="0">
                <a:solidFill>
                  <a:srgbClr val="002060"/>
                </a:solidFill>
              </a:rPr>
              <a:t/>
            </a:r>
            <a:br>
              <a:rPr lang="en-CA" sz="2400" dirty="0" smtClean="0">
                <a:solidFill>
                  <a:srgbClr val="002060"/>
                </a:solidFill>
              </a:rPr>
            </a:br>
            <a:r>
              <a:rPr lang="en-CA" sz="2400" dirty="0" smtClean="0">
                <a:solidFill>
                  <a:srgbClr val="002060"/>
                </a:solidFill>
              </a:rPr>
              <a:t>a </a:t>
            </a:r>
            <a:r>
              <a:rPr lang="en-CA" sz="2400" dirty="0">
                <a:solidFill>
                  <a:srgbClr val="002060"/>
                </a:solidFill>
              </a:rPr>
              <a:t>man beating the air.”</a:t>
            </a:r>
          </a:p>
        </p:txBody>
      </p:sp>
      <p:sp>
        <p:nvSpPr>
          <p:cNvPr id="4" name="Content Placeholder 3">
            <a:extLst>
              <a:ext uri="{FF2B5EF4-FFF2-40B4-BE49-F238E27FC236}">
                <a16:creationId xmlns="" xmlns:a16="http://schemas.microsoft.com/office/drawing/2014/main" id="{8C4A796A-7B10-4E16-8FF0-925B64329DE0}"/>
              </a:ext>
            </a:extLst>
          </p:cNvPr>
          <p:cNvSpPr>
            <a:spLocks noGrp="1"/>
          </p:cNvSpPr>
          <p:nvPr>
            <p:ph sz="half" idx="2"/>
          </p:nvPr>
        </p:nvSpPr>
        <p:spPr>
          <a:xfrm>
            <a:off x="6234534" y="1353653"/>
            <a:ext cx="5216237" cy="4694318"/>
          </a:xfrm>
        </p:spPr>
        <p:txBody>
          <a:bodyPr>
            <a:noAutofit/>
            <a:scene3d>
              <a:camera prst="orthographicFront"/>
              <a:lightRig rig="threePt" dir="t"/>
            </a:scene3d>
            <a:sp3d extrusionH="57150">
              <a:bevelT w="38100" h="38100"/>
            </a:sp3d>
          </a:bodyPr>
          <a:lstStyle/>
          <a:p>
            <a:r>
              <a:rPr lang="en-CA" sz="2200" dirty="0">
                <a:solidFill>
                  <a:srgbClr val="002060"/>
                </a:solidFill>
              </a:rPr>
              <a:t>“No, I beat my body and make it my slave so that after I have preached to others,  </a:t>
            </a:r>
            <a:r>
              <a:rPr lang="en-CA" sz="2200" dirty="0" smtClean="0">
                <a:solidFill>
                  <a:srgbClr val="002060"/>
                </a:solidFill>
              </a:rPr>
              <a:t/>
            </a:r>
            <a:br>
              <a:rPr lang="en-CA" sz="2200" dirty="0" smtClean="0">
                <a:solidFill>
                  <a:srgbClr val="002060"/>
                </a:solidFill>
              </a:rPr>
            </a:br>
            <a:r>
              <a:rPr lang="en-CA" sz="2200" dirty="0" smtClean="0">
                <a:solidFill>
                  <a:srgbClr val="002060"/>
                </a:solidFill>
              </a:rPr>
              <a:t>I </a:t>
            </a:r>
            <a:r>
              <a:rPr lang="en-CA" sz="2200" dirty="0">
                <a:solidFill>
                  <a:srgbClr val="002060"/>
                </a:solidFill>
              </a:rPr>
              <a:t>myself will not be disqualified for the prize”</a:t>
            </a:r>
            <a:r>
              <a:rPr lang="en-CA" sz="2200" dirty="0"/>
              <a:t> (1 Cor 9:24-27).</a:t>
            </a:r>
          </a:p>
          <a:p>
            <a:r>
              <a:rPr lang="en-CA" sz="2200" b="1" dirty="0">
                <a:solidFill>
                  <a:srgbClr val="C00000"/>
                </a:solidFill>
              </a:rPr>
              <a:t>Run To Win!  </a:t>
            </a:r>
            <a:r>
              <a:rPr lang="en-CA" sz="2200" dirty="0"/>
              <a:t>The Runner’s Crown </a:t>
            </a:r>
            <a:r>
              <a:rPr lang="en-CA" sz="2200" dirty="0" smtClean="0"/>
              <a:t/>
            </a:r>
            <a:br>
              <a:rPr lang="en-CA" sz="2200" dirty="0" smtClean="0"/>
            </a:br>
            <a:r>
              <a:rPr lang="en-CA" sz="2200" dirty="0" smtClean="0"/>
              <a:t>is </a:t>
            </a:r>
            <a:r>
              <a:rPr lang="en-CA" sz="2200" dirty="0"/>
              <a:t>given to the believer who disciplines himself and keeps his body and bodily desires under strict control.  </a:t>
            </a:r>
            <a:endParaRPr lang="en-CA" sz="2200" dirty="0" smtClean="0"/>
          </a:p>
          <a:p>
            <a:r>
              <a:rPr lang="en-CA" sz="2200" dirty="0" smtClean="0"/>
              <a:t>Just </a:t>
            </a:r>
            <a:r>
              <a:rPr lang="en-CA" sz="2200" dirty="0"/>
              <a:t>as an athlete disciplines himself so that he can win the race, so we run the race that is set before </a:t>
            </a:r>
            <a:r>
              <a:rPr lang="en-CA" sz="2200" dirty="0" smtClean="0"/>
              <a:t>us</a:t>
            </a:r>
            <a:r>
              <a:rPr lang="en-CA" sz="2200" dirty="0"/>
              <a:t> </a:t>
            </a:r>
            <a:r>
              <a:rPr lang="en-CA" sz="2200" dirty="0" smtClean="0"/>
              <a:t>(</a:t>
            </a:r>
            <a:r>
              <a:rPr lang="en-CA" sz="2200" dirty="0" err="1" smtClean="0"/>
              <a:t>Heb</a:t>
            </a:r>
            <a:r>
              <a:rPr lang="en-CA" sz="2200" dirty="0" smtClean="0"/>
              <a:t> </a:t>
            </a:r>
            <a:r>
              <a:rPr lang="en-CA" sz="2200" dirty="0"/>
              <a:t>12:1).</a:t>
            </a:r>
          </a:p>
        </p:txBody>
      </p:sp>
      <p:sp>
        <p:nvSpPr>
          <p:cNvPr id="2" name="Slide Number Placeholder 1"/>
          <p:cNvSpPr>
            <a:spLocks noGrp="1"/>
          </p:cNvSpPr>
          <p:nvPr>
            <p:ph type="sldNum" sz="quarter" idx="12"/>
          </p:nvPr>
        </p:nvSpPr>
        <p:spPr/>
        <p:txBody>
          <a:bodyPr/>
          <a:lstStyle/>
          <a:p>
            <a:fld id="{B9EAB3BA-07EE-4B64-A177-47C30D775877}" type="slidenum">
              <a:rPr lang="en-US" smtClean="0"/>
              <a:pPr/>
              <a:t>25</a:t>
            </a:fld>
            <a:endParaRPr lang="en-US" dirty="0"/>
          </a:p>
        </p:txBody>
      </p:sp>
      <p:pic>
        <p:nvPicPr>
          <p:cNvPr id="6" name="Picture 2" descr="C:\Users\Rae\Desktop\5d24ba_669ff6a7000847d081c4e00a5d00012b_mv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432" y="0"/>
            <a:ext cx="1606586" cy="123104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58396932-BD17-457A-B098-025125A015FE}"/>
              </a:ext>
            </a:extLst>
          </p:cNvPr>
          <p:cNvSpPr txBox="1">
            <a:spLocks/>
          </p:cNvSpPr>
          <p:nvPr/>
        </p:nvSpPr>
        <p:spPr>
          <a:xfrm>
            <a:off x="2189018" y="484909"/>
            <a:ext cx="8853054" cy="868744"/>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#2 – the imperishable crown</a:t>
            </a:r>
            <a:endParaRPr lang="en-CA" sz="2800" dirty="0">
              <a:solidFill>
                <a:srgbClr val="FF0000"/>
              </a:solidFill>
            </a:endParaRPr>
          </a:p>
          <a:p>
            <a:pPr algn="ctr"/>
            <a:endParaRPr lang="en-CA" sz="2800" dirty="0">
              <a:solidFill>
                <a:srgbClr val="FF0000"/>
              </a:solidFill>
            </a:endParaRPr>
          </a:p>
        </p:txBody>
      </p:sp>
    </p:spTree>
    <p:extLst>
      <p:ext uri="{BB962C8B-B14F-4D97-AF65-F5344CB8AC3E}">
        <p14:creationId xmlns:p14="http://schemas.microsoft.com/office/powerpoint/2010/main" val="4283402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8BFB1DE-8F47-4BFC-8112-7138FFD7D33E}"/>
              </a:ext>
            </a:extLst>
          </p:cNvPr>
          <p:cNvSpPr>
            <a:spLocks noGrp="1"/>
          </p:cNvSpPr>
          <p:nvPr>
            <p:ph sz="half" idx="1"/>
          </p:nvPr>
        </p:nvSpPr>
        <p:spPr>
          <a:xfrm>
            <a:off x="538888" y="1353653"/>
            <a:ext cx="5232960" cy="4771450"/>
          </a:xfrm>
        </p:spPr>
        <p:txBody>
          <a:bodyPr>
            <a:noAutofit/>
            <a:scene3d>
              <a:camera prst="orthographicFront"/>
              <a:lightRig rig="threePt" dir="t"/>
            </a:scene3d>
            <a:sp3d extrusionH="57150">
              <a:bevelT w="38100" h="38100"/>
            </a:sp3d>
          </a:bodyPr>
          <a:lstStyle/>
          <a:p>
            <a:r>
              <a:rPr lang="en-CA" sz="2300" dirty="0" smtClean="0"/>
              <a:t>Just as the </a:t>
            </a:r>
            <a:r>
              <a:rPr lang="en-CA" sz="2300" dirty="0"/>
              <a:t>athlete must deny himself many gratifications of the body, so the believer must “discipline his body and bring it into subjection” or he will </a:t>
            </a:r>
            <a:r>
              <a:rPr lang="en-CA" sz="2300" dirty="0" smtClean="0"/>
              <a:t>“be </a:t>
            </a:r>
            <a:r>
              <a:rPr lang="en-CA" sz="2300" dirty="0"/>
              <a:t>disqualified</a:t>
            </a:r>
            <a:r>
              <a:rPr lang="en-CA" sz="2300" dirty="0" smtClean="0"/>
              <a:t>” (</a:t>
            </a:r>
            <a:r>
              <a:rPr lang="en-CA" sz="2300" dirty="0"/>
              <a:t>1 Cor 9:27).  </a:t>
            </a:r>
            <a:endParaRPr lang="en-CA" sz="2300" dirty="0" smtClean="0"/>
          </a:p>
          <a:p>
            <a:r>
              <a:rPr lang="en-CA" sz="2300" dirty="0" smtClean="0"/>
              <a:t>He </a:t>
            </a:r>
            <a:r>
              <a:rPr lang="en-CA" sz="2300" dirty="0"/>
              <a:t>will not lose his salvation, but </a:t>
            </a:r>
            <a:r>
              <a:rPr lang="en-CA" sz="2300" dirty="0" smtClean="0"/>
              <a:t>he </a:t>
            </a:r>
            <a:br>
              <a:rPr lang="en-CA" sz="2300" dirty="0" smtClean="0"/>
            </a:br>
            <a:r>
              <a:rPr lang="en-CA" sz="2300" dirty="0" smtClean="0"/>
              <a:t>will </a:t>
            </a:r>
            <a:r>
              <a:rPr lang="en-CA" sz="2300" dirty="0"/>
              <a:t>lose </a:t>
            </a:r>
            <a:r>
              <a:rPr lang="en-CA" sz="2300" dirty="0" smtClean="0"/>
              <a:t>this reward.  </a:t>
            </a:r>
            <a:r>
              <a:rPr lang="en-CA" sz="2300" dirty="0"/>
              <a:t>YAHUSHA has </a:t>
            </a:r>
            <a:r>
              <a:rPr lang="en-CA" sz="2300" dirty="0" smtClean="0"/>
              <a:t/>
            </a:r>
            <a:br>
              <a:rPr lang="en-CA" sz="2300" dirty="0" smtClean="0"/>
            </a:br>
            <a:r>
              <a:rPr lang="en-CA" sz="2300" dirty="0" smtClean="0"/>
              <a:t>a </a:t>
            </a:r>
            <a:r>
              <a:rPr lang="en-CA" sz="2300" dirty="0"/>
              <a:t>special reward for the believer </a:t>
            </a:r>
            <a:r>
              <a:rPr lang="en-CA" sz="2300" dirty="0" smtClean="0"/>
              <a:t/>
            </a:r>
            <a:br>
              <a:rPr lang="en-CA" sz="2300" dirty="0" smtClean="0"/>
            </a:br>
            <a:r>
              <a:rPr lang="en-CA" sz="2300" dirty="0" smtClean="0"/>
              <a:t>who </a:t>
            </a:r>
            <a:r>
              <a:rPr lang="en-CA" sz="2300" dirty="0"/>
              <a:t>struggles and battles to resist temptation. </a:t>
            </a:r>
            <a:r>
              <a:rPr lang="en-CA" sz="2300" dirty="0" smtClean="0"/>
              <a:t>  Here </a:t>
            </a:r>
            <a:r>
              <a:rPr lang="en-CA" sz="2300" dirty="0"/>
              <a:t>is how to win </a:t>
            </a:r>
            <a:r>
              <a:rPr lang="en-CA" sz="2300" dirty="0" smtClean="0"/>
              <a:t/>
            </a:r>
            <a:br>
              <a:rPr lang="en-CA" sz="2300" dirty="0" smtClean="0"/>
            </a:br>
            <a:r>
              <a:rPr lang="en-CA" sz="2300" dirty="0" smtClean="0"/>
              <a:t>the </a:t>
            </a:r>
            <a:r>
              <a:rPr lang="en-CA" sz="2300" dirty="0"/>
              <a:t>“imperishable crown.”</a:t>
            </a:r>
          </a:p>
        </p:txBody>
      </p:sp>
      <p:sp>
        <p:nvSpPr>
          <p:cNvPr id="4" name="Content Placeholder 3">
            <a:extLst>
              <a:ext uri="{FF2B5EF4-FFF2-40B4-BE49-F238E27FC236}">
                <a16:creationId xmlns="" xmlns:a16="http://schemas.microsoft.com/office/drawing/2014/main" id="{9AB3B56F-2A2A-405E-A336-680CDF04DDEF}"/>
              </a:ext>
            </a:extLst>
          </p:cNvPr>
          <p:cNvSpPr>
            <a:spLocks noGrp="1"/>
          </p:cNvSpPr>
          <p:nvPr>
            <p:ph sz="half" idx="2"/>
          </p:nvPr>
        </p:nvSpPr>
        <p:spPr>
          <a:xfrm>
            <a:off x="5853643" y="1360117"/>
            <a:ext cx="5833647" cy="4763591"/>
          </a:xfrm>
        </p:spPr>
        <p:txBody>
          <a:bodyPr>
            <a:noAutofit/>
            <a:scene3d>
              <a:camera prst="orthographicFront"/>
              <a:lightRig rig="threePt" dir="t"/>
            </a:scene3d>
            <a:sp3d extrusionH="57150">
              <a:bevelT w="38100" h="38100"/>
            </a:sp3d>
          </a:bodyPr>
          <a:lstStyle/>
          <a:p>
            <a:pPr marL="457200" indent="-457200">
              <a:buFont typeface="+mj-lt"/>
              <a:buAutoNum type="arabicParenR"/>
            </a:pPr>
            <a:r>
              <a:rPr lang="en-CA" sz="2300" b="1" u="sng" dirty="0" smtClean="0">
                <a:solidFill>
                  <a:srgbClr val="C00000"/>
                </a:solidFill>
              </a:rPr>
              <a:t>Den</a:t>
            </a:r>
            <a:r>
              <a:rPr lang="en-CA" sz="2300" b="1" dirty="0" smtClean="0">
                <a:solidFill>
                  <a:srgbClr val="C00000"/>
                </a:solidFill>
              </a:rPr>
              <a:t>y </a:t>
            </a:r>
            <a:r>
              <a:rPr lang="en-CA" sz="2300" b="1" u="sng" dirty="0">
                <a:solidFill>
                  <a:srgbClr val="C00000"/>
                </a:solidFill>
              </a:rPr>
              <a:t>Yourself</a:t>
            </a:r>
            <a:r>
              <a:rPr lang="en-CA" sz="2300" b="1" dirty="0">
                <a:solidFill>
                  <a:srgbClr val="C00000"/>
                </a:solidFill>
              </a:rPr>
              <a:t>.  </a:t>
            </a:r>
            <a:r>
              <a:rPr lang="en-CA" sz="2300" dirty="0"/>
              <a:t>The believer must deny himself anything that would weigh him down and hold him back (</a:t>
            </a:r>
            <a:r>
              <a:rPr lang="en-CA" sz="2300" dirty="0" err="1"/>
              <a:t>Heb</a:t>
            </a:r>
            <a:r>
              <a:rPr lang="en-CA" sz="2300" dirty="0"/>
              <a:t> 12:2).</a:t>
            </a:r>
          </a:p>
          <a:p>
            <a:pPr marL="457200" indent="-457200">
              <a:buFont typeface="+mj-lt"/>
              <a:buAutoNum type="arabicParenR"/>
            </a:pPr>
            <a:r>
              <a:rPr lang="en-CA" sz="2300" b="1" u="sng" dirty="0" smtClean="0">
                <a:solidFill>
                  <a:srgbClr val="C00000"/>
                </a:solidFill>
              </a:rPr>
              <a:t>E</a:t>
            </a:r>
            <a:r>
              <a:rPr lang="en-CA" sz="2300" b="1" dirty="0" smtClean="0">
                <a:solidFill>
                  <a:srgbClr val="C00000"/>
                </a:solidFill>
              </a:rPr>
              <a:t>y</a:t>
            </a:r>
            <a:r>
              <a:rPr lang="en-CA" sz="2300" b="1" u="sng" dirty="0" smtClean="0">
                <a:solidFill>
                  <a:srgbClr val="C00000"/>
                </a:solidFill>
              </a:rPr>
              <a:t>es </a:t>
            </a:r>
            <a:r>
              <a:rPr lang="en-CA" sz="2300" b="1" u="sng" dirty="0">
                <a:solidFill>
                  <a:srgbClr val="C00000"/>
                </a:solidFill>
              </a:rPr>
              <a:t>On YAHUSHA</a:t>
            </a:r>
            <a:r>
              <a:rPr lang="en-CA" sz="2300" b="1" dirty="0">
                <a:solidFill>
                  <a:srgbClr val="C00000"/>
                </a:solidFill>
              </a:rPr>
              <a:t>.  </a:t>
            </a:r>
            <a:r>
              <a:rPr lang="en-CA" sz="2300" dirty="0"/>
              <a:t>The believer </a:t>
            </a:r>
            <a:r>
              <a:rPr lang="en-CA" sz="2300" dirty="0" smtClean="0"/>
              <a:t/>
            </a:r>
            <a:br>
              <a:rPr lang="en-CA" sz="2300" dirty="0" smtClean="0"/>
            </a:br>
            <a:r>
              <a:rPr lang="en-CA" sz="2300" dirty="0" smtClean="0"/>
              <a:t>must </a:t>
            </a:r>
            <a:r>
              <a:rPr lang="en-CA" sz="2300" dirty="0"/>
              <a:t>keep his eyes fixed on YAHUSHA, </a:t>
            </a:r>
            <a:r>
              <a:rPr lang="en-CA" sz="2300" dirty="0" smtClean="0"/>
              <a:t/>
            </a:r>
            <a:br>
              <a:rPr lang="en-CA" sz="2300" dirty="0" smtClean="0"/>
            </a:br>
            <a:r>
              <a:rPr lang="en-CA" sz="2300" dirty="0" smtClean="0"/>
              <a:t>not </a:t>
            </a:r>
            <a:r>
              <a:rPr lang="en-CA" sz="2300" dirty="0"/>
              <a:t>looking to the right </a:t>
            </a:r>
            <a:r>
              <a:rPr lang="en-CA" sz="2300" dirty="0" smtClean="0"/>
              <a:t>or to the </a:t>
            </a:r>
            <a:r>
              <a:rPr lang="en-CA" sz="2300" dirty="0"/>
              <a:t>left </a:t>
            </a:r>
            <a:r>
              <a:rPr lang="en-CA" sz="2300" dirty="0" smtClean="0"/>
              <a:t/>
            </a:r>
            <a:br>
              <a:rPr lang="en-CA" sz="2300" dirty="0" smtClean="0"/>
            </a:br>
            <a:r>
              <a:rPr lang="en-CA" sz="2300" dirty="0" smtClean="0"/>
              <a:t>(</a:t>
            </a:r>
            <a:r>
              <a:rPr lang="en-CA" sz="2300" dirty="0"/>
              <a:t>Heb 12:2).</a:t>
            </a:r>
          </a:p>
          <a:p>
            <a:pPr marL="457200" indent="-457200">
              <a:buFont typeface="+mj-lt"/>
              <a:buAutoNum type="arabicParenR"/>
            </a:pPr>
            <a:r>
              <a:rPr lang="en-CA" sz="2300" b="1" u="sng" dirty="0" smtClean="0">
                <a:solidFill>
                  <a:srgbClr val="C00000"/>
                </a:solidFill>
              </a:rPr>
              <a:t>Stren</a:t>
            </a:r>
            <a:r>
              <a:rPr lang="en-CA" sz="2300" b="1" dirty="0" smtClean="0">
                <a:solidFill>
                  <a:srgbClr val="C00000"/>
                </a:solidFill>
              </a:rPr>
              <a:t>g</a:t>
            </a:r>
            <a:r>
              <a:rPr lang="en-CA" sz="2300" b="1" u="sng" dirty="0" smtClean="0">
                <a:solidFill>
                  <a:srgbClr val="C00000"/>
                </a:solidFill>
              </a:rPr>
              <a:t>th </a:t>
            </a:r>
            <a:r>
              <a:rPr lang="en-CA" sz="2300" b="1" u="sng" dirty="0">
                <a:solidFill>
                  <a:srgbClr val="C00000"/>
                </a:solidFill>
              </a:rPr>
              <a:t>In YAHUSHA</a:t>
            </a:r>
            <a:r>
              <a:rPr lang="en-CA" sz="2300" b="1" dirty="0">
                <a:solidFill>
                  <a:srgbClr val="C00000"/>
                </a:solidFill>
              </a:rPr>
              <a:t>. </a:t>
            </a:r>
            <a:r>
              <a:rPr lang="en-CA" sz="2300" b="1" dirty="0" smtClean="0">
                <a:solidFill>
                  <a:srgbClr val="C00000"/>
                </a:solidFill>
              </a:rPr>
              <a:t> </a:t>
            </a:r>
            <a:r>
              <a:rPr lang="en-CA" sz="2300" dirty="0" smtClean="0"/>
              <a:t>The </a:t>
            </a:r>
            <a:r>
              <a:rPr lang="en-CA" sz="2300" dirty="0"/>
              <a:t>believer must find his strength in </a:t>
            </a:r>
            <a:r>
              <a:rPr lang="en-CA" sz="2300" dirty="0" smtClean="0"/>
              <a:t>YAHUSHA </a:t>
            </a:r>
            <a:br>
              <a:rPr lang="en-CA" sz="2300" dirty="0" smtClean="0"/>
            </a:br>
            <a:r>
              <a:rPr lang="en-CA" sz="2300" dirty="0" smtClean="0"/>
              <a:t>(</a:t>
            </a:r>
            <a:r>
              <a:rPr lang="en-CA" sz="2300" dirty="0"/>
              <a:t>Eph 6:10-18).</a:t>
            </a:r>
          </a:p>
        </p:txBody>
      </p:sp>
      <p:sp>
        <p:nvSpPr>
          <p:cNvPr id="2" name="Slide Number Placeholder 1"/>
          <p:cNvSpPr>
            <a:spLocks noGrp="1"/>
          </p:cNvSpPr>
          <p:nvPr>
            <p:ph type="sldNum" sz="quarter" idx="12"/>
          </p:nvPr>
        </p:nvSpPr>
        <p:spPr/>
        <p:txBody>
          <a:bodyPr/>
          <a:lstStyle/>
          <a:p>
            <a:fld id="{B9EAB3BA-07EE-4B64-A177-47C30D775877}" type="slidenum">
              <a:rPr lang="en-US" smtClean="0"/>
              <a:pPr/>
              <a:t>26</a:t>
            </a:fld>
            <a:endParaRPr lang="en-US" dirty="0"/>
          </a:p>
        </p:txBody>
      </p:sp>
      <p:sp>
        <p:nvSpPr>
          <p:cNvPr id="9" name="Title 1">
            <a:extLst>
              <a:ext uri="{FF2B5EF4-FFF2-40B4-BE49-F238E27FC236}">
                <a16:creationId xmlns="" xmlns:a16="http://schemas.microsoft.com/office/drawing/2014/main" id="{58396932-BD17-457A-B098-025125A015FE}"/>
              </a:ext>
            </a:extLst>
          </p:cNvPr>
          <p:cNvSpPr txBox="1">
            <a:spLocks/>
          </p:cNvSpPr>
          <p:nvPr/>
        </p:nvSpPr>
        <p:spPr>
          <a:xfrm>
            <a:off x="2189018" y="119007"/>
            <a:ext cx="8853054"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#2 – the imperishable crown</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10" name="Picture 2" descr="C:\Users\Rae\Desktop\5d24ba_669ff6a7000847d081c4e00a5d00012b_mv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432" y="0"/>
            <a:ext cx="1606586" cy="123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87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DD085C9-FB4C-46BC-81CB-CB1F1D1D48D1}"/>
              </a:ext>
            </a:extLst>
          </p:cNvPr>
          <p:cNvSpPr>
            <a:spLocks noGrp="1"/>
          </p:cNvSpPr>
          <p:nvPr>
            <p:ph sz="half" idx="1"/>
          </p:nvPr>
        </p:nvSpPr>
        <p:spPr>
          <a:xfrm>
            <a:off x="955195" y="1494857"/>
            <a:ext cx="5660350" cy="4628852"/>
          </a:xfrm>
        </p:spPr>
        <p:txBody>
          <a:bodyPr>
            <a:normAutofit/>
            <a:scene3d>
              <a:camera prst="orthographicFront"/>
              <a:lightRig rig="threePt" dir="t"/>
            </a:scene3d>
            <a:sp3d extrusionH="57150">
              <a:bevelT w="38100" h="38100"/>
            </a:sp3d>
          </a:bodyPr>
          <a:lstStyle/>
          <a:p>
            <a:pPr marL="457200" indent="-457200">
              <a:buFont typeface="+mj-lt"/>
              <a:buAutoNum type="arabicParenR" startAt="4"/>
            </a:pPr>
            <a:r>
              <a:rPr lang="en-CA" sz="2400" b="1" u="sng" dirty="0" smtClean="0">
                <a:solidFill>
                  <a:srgbClr val="C00000"/>
                </a:solidFill>
              </a:rPr>
              <a:t>A </a:t>
            </a:r>
            <a:r>
              <a:rPr lang="en-CA" sz="2400" b="1" u="sng" dirty="0">
                <a:solidFill>
                  <a:srgbClr val="C00000"/>
                </a:solidFill>
              </a:rPr>
              <a:t>livin</a:t>
            </a:r>
            <a:r>
              <a:rPr lang="en-CA" sz="2400" b="1" dirty="0">
                <a:solidFill>
                  <a:srgbClr val="C00000"/>
                </a:solidFill>
              </a:rPr>
              <a:t>g </a:t>
            </a:r>
            <a:r>
              <a:rPr lang="en-CA" sz="2400" b="1" u="sng" dirty="0">
                <a:solidFill>
                  <a:srgbClr val="C00000"/>
                </a:solidFill>
              </a:rPr>
              <a:t>Sacrifice</a:t>
            </a:r>
            <a:r>
              <a:rPr lang="en-CA" sz="2400" b="1" dirty="0">
                <a:solidFill>
                  <a:srgbClr val="C00000"/>
                </a:solidFill>
              </a:rPr>
              <a:t>.  </a:t>
            </a:r>
            <a:r>
              <a:rPr lang="en-CA" sz="2400" dirty="0"/>
              <a:t>The </a:t>
            </a:r>
            <a:r>
              <a:rPr lang="en-CA" sz="2400" dirty="0" smtClean="0"/>
              <a:t>believer must </a:t>
            </a:r>
            <a:r>
              <a:rPr lang="en-CA" sz="2400" dirty="0"/>
              <a:t>give his body as a living </a:t>
            </a:r>
            <a:r>
              <a:rPr lang="en-CA" sz="2400" dirty="0" smtClean="0"/>
              <a:t>sacrifice </a:t>
            </a:r>
            <a:r>
              <a:rPr lang="en-CA" sz="2400" dirty="0"/>
              <a:t>to YAHUSHA (Rom 12:1</a:t>
            </a:r>
            <a:r>
              <a:rPr lang="en-CA" sz="2400" dirty="0" smtClean="0"/>
              <a:t>, 2</a:t>
            </a:r>
            <a:r>
              <a:rPr lang="en-CA" sz="2400" dirty="0"/>
              <a:t>).</a:t>
            </a:r>
          </a:p>
          <a:p>
            <a:pPr marL="457200" indent="-457200">
              <a:buFont typeface="+mj-lt"/>
              <a:buAutoNum type="arabicParenR" startAt="4"/>
            </a:pPr>
            <a:r>
              <a:rPr lang="en-CA" sz="2400" b="1" u="sng" dirty="0" smtClean="0">
                <a:solidFill>
                  <a:srgbClr val="C00000"/>
                </a:solidFill>
              </a:rPr>
              <a:t>Unencumbered</a:t>
            </a:r>
            <a:r>
              <a:rPr lang="en-CA" sz="2400" b="1" dirty="0">
                <a:solidFill>
                  <a:srgbClr val="C00000"/>
                </a:solidFill>
              </a:rPr>
              <a:t>.  </a:t>
            </a:r>
            <a:r>
              <a:rPr lang="en-CA" sz="2400" dirty="0"/>
              <a:t>The believer must, </a:t>
            </a:r>
            <a:r>
              <a:rPr lang="en-CA" sz="2400" dirty="0" smtClean="0"/>
              <a:t/>
            </a:r>
            <a:br>
              <a:rPr lang="en-CA" sz="2400" dirty="0" smtClean="0"/>
            </a:br>
            <a:r>
              <a:rPr lang="en-CA" sz="2400" dirty="0" smtClean="0"/>
              <a:t>by </a:t>
            </a:r>
            <a:r>
              <a:rPr lang="en-CA" sz="2400" dirty="0"/>
              <a:t>faith, refuse anything that would impede or hinder spiritual progress. (Heb 11:24-29).  </a:t>
            </a:r>
            <a:r>
              <a:rPr lang="en-CA" sz="2400" dirty="0" smtClean="0"/>
              <a:t/>
            </a:r>
            <a:br>
              <a:rPr lang="en-CA" sz="2400" dirty="0" smtClean="0"/>
            </a:br>
            <a:r>
              <a:rPr lang="en-CA" sz="2400" dirty="0" smtClean="0"/>
              <a:t>Do </a:t>
            </a:r>
            <a:r>
              <a:rPr lang="en-CA" sz="2400" dirty="0"/>
              <a:t>not be a spiritual spectator.  </a:t>
            </a:r>
            <a:r>
              <a:rPr lang="en-CA" sz="2400" dirty="0" smtClean="0"/>
              <a:t/>
            </a:r>
            <a:br>
              <a:rPr lang="en-CA" sz="2400" dirty="0" smtClean="0"/>
            </a:br>
            <a:r>
              <a:rPr lang="en-CA" sz="2400" dirty="0" smtClean="0"/>
              <a:t>Enter </a:t>
            </a:r>
            <a:r>
              <a:rPr lang="en-CA" sz="2400" dirty="0"/>
              <a:t>the race; run to win the “imperishable crown.”</a:t>
            </a:r>
          </a:p>
        </p:txBody>
      </p:sp>
      <p:pic>
        <p:nvPicPr>
          <p:cNvPr id="9" name="Content Placeholder 8">
            <a:extLst>
              <a:ext uri="{FF2B5EF4-FFF2-40B4-BE49-F238E27FC236}">
                <a16:creationId xmlns="" xmlns:a16="http://schemas.microsoft.com/office/drawing/2014/main" id="{C2B78D90-BF2E-4477-BFB4-317F9D00204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2851845" y="-489803"/>
            <a:ext cx="3564095" cy="34417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2"/>
          </p:nvPr>
        </p:nvSpPr>
        <p:spPr/>
        <p:txBody>
          <a:bodyPr/>
          <a:lstStyle/>
          <a:p>
            <a:fld id="{B9EAB3BA-07EE-4B64-A177-47C30D775877}" type="slidenum">
              <a:rPr lang="en-US" smtClean="0"/>
              <a:pPr/>
              <a:t>27</a:t>
            </a:fld>
            <a:endParaRPr lang="en-US" dirty="0"/>
          </a:p>
        </p:txBody>
      </p:sp>
      <p:sp>
        <p:nvSpPr>
          <p:cNvPr id="10" name="Title 1">
            <a:extLst>
              <a:ext uri="{FF2B5EF4-FFF2-40B4-BE49-F238E27FC236}">
                <a16:creationId xmlns="" xmlns:a16="http://schemas.microsoft.com/office/drawing/2014/main" id="{58396932-BD17-457A-B098-025125A015FE}"/>
              </a:ext>
            </a:extLst>
          </p:cNvPr>
          <p:cNvSpPr txBox="1">
            <a:spLocks/>
          </p:cNvSpPr>
          <p:nvPr/>
        </p:nvSpPr>
        <p:spPr>
          <a:xfrm>
            <a:off x="2189018" y="119007"/>
            <a:ext cx="8853054"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#2 – the imperishable crown</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11" name="Picture 2" descr="C:\Users\Rae\Desktop\5d24ba_669ff6a7000847d081c4e00a5d00012b_mv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432" y="0"/>
            <a:ext cx="1606586" cy="1231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Rae\Desktop\CROWN PLAC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3178" y="3428315"/>
            <a:ext cx="3114686" cy="342968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22" descr="C:\Users\Rae\Desktop\CROWN ON BRIDE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093665" y="1568451"/>
            <a:ext cx="3756159" cy="49613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695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61B376-2F38-45F2-9014-0F3E8206118D}"/>
              </a:ext>
            </a:extLst>
          </p:cNvPr>
          <p:cNvSpPr>
            <a:spLocks noGrp="1"/>
          </p:cNvSpPr>
          <p:nvPr>
            <p:ph sz="half" idx="1"/>
          </p:nvPr>
        </p:nvSpPr>
        <p:spPr>
          <a:xfrm>
            <a:off x="961527" y="1362292"/>
            <a:ext cx="5027897" cy="4815224"/>
          </a:xfrm>
        </p:spPr>
        <p:txBody>
          <a:bodyPr>
            <a:normAutofit fontScale="92500"/>
            <a:scene3d>
              <a:camera prst="orthographicFront"/>
              <a:lightRig rig="threePt" dir="t"/>
            </a:scene3d>
            <a:sp3d extrusionH="57150">
              <a:bevelT w="38100" h="38100"/>
            </a:sp3d>
          </a:bodyPr>
          <a:lstStyle/>
          <a:p>
            <a:pPr marL="0" indent="0">
              <a:buNone/>
            </a:pPr>
            <a:r>
              <a:rPr lang="en-CA" sz="2600" b="1" dirty="0">
                <a:solidFill>
                  <a:srgbClr val="C00000"/>
                </a:solidFill>
              </a:rPr>
              <a:t>Given to Soul-Winners:</a:t>
            </a:r>
            <a:r>
              <a:rPr lang="en-CA" sz="2600" dirty="0">
                <a:solidFill>
                  <a:srgbClr val="C00000"/>
                </a:solidFill>
              </a:rPr>
              <a:t> </a:t>
            </a:r>
          </a:p>
          <a:p>
            <a:r>
              <a:rPr lang="en-CA" sz="2400" dirty="0"/>
              <a:t>What is our hope, our joy, our crown </a:t>
            </a:r>
            <a:r>
              <a:rPr lang="en-CA" sz="2400" dirty="0" smtClean="0"/>
              <a:t/>
            </a:r>
            <a:br>
              <a:rPr lang="en-CA" sz="2400" dirty="0" smtClean="0"/>
            </a:br>
            <a:r>
              <a:rPr lang="en-CA" sz="2400" dirty="0" smtClean="0"/>
              <a:t>in </a:t>
            </a:r>
            <a:r>
              <a:rPr lang="en-CA" sz="2400" dirty="0"/>
              <a:t>which we will glory in the presence </a:t>
            </a:r>
            <a:r>
              <a:rPr lang="en-CA" sz="2400" dirty="0" smtClean="0"/>
              <a:t/>
            </a:r>
            <a:br>
              <a:rPr lang="en-CA" sz="2400" dirty="0" smtClean="0"/>
            </a:br>
            <a:r>
              <a:rPr lang="en-CA" sz="2400" dirty="0" smtClean="0"/>
              <a:t>of </a:t>
            </a:r>
            <a:r>
              <a:rPr lang="en-CA" sz="2400" dirty="0"/>
              <a:t>our YAHUSHA when he comes</a:t>
            </a:r>
            <a:r>
              <a:rPr lang="en-CA" sz="2400" dirty="0" smtClean="0"/>
              <a:t>?  </a:t>
            </a:r>
            <a:br>
              <a:rPr lang="en-CA" sz="2400" dirty="0" smtClean="0"/>
            </a:br>
            <a:r>
              <a:rPr lang="en-CA" sz="2400" dirty="0" smtClean="0"/>
              <a:t>Is </a:t>
            </a:r>
            <a:r>
              <a:rPr lang="en-CA" sz="2400" dirty="0"/>
              <a:t>it not you (the Thessalonians, whom Paul’s missionary work had </a:t>
            </a:r>
            <a:r>
              <a:rPr lang="en-CA" sz="2400" dirty="0" smtClean="0"/>
              <a:t>won for YAHUSHA</a:t>
            </a:r>
            <a:r>
              <a:rPr lang="en-CA" sz="2400" dirty="0"/>
              <a:t>)?  </a:t>
            </a:r>
            <a:r>
              <a:rPr lang="en-CA" sz="2400" dirty="0">
                <a:solidFill>
                  <a:srgbClr val="002060"/>
                </a:solidFill>
              </a:rPr>
              <a:t>“Indeed,  you are our </a:t>
            </a:r>
            <a:r>
              <a:rPr lang="en-CA" sz="2400" dirty="0" smtClean="0">
                <a:solidFill>
                  <a:srgbClr val="002060"/>
                </a:solidFill>
              </a:rPr>
              <a:t/>
            </a:r>
            <a:br>
              <a:rPr lang="en-CA" sz="2400" dirty="0" smtClean="0">
                <a:solidFill>
                  <a:srgbClr val="002060"/>
                </a:solidFill>
              </a:rPr>
            </a:br>
            <a:r>
              <a:rPr lang="en-CA" sz="2400" dirty="0" smtClean="0">
                <a:solidFill>
                  <a:srgbClr val="002060"/>
                </a:solidFill>
              </a:rPr>
              <a:t>glory </a:t>
            </a:r>
            <a:r>
              <a:rPr lang="en-CA" sz="2400" dirty="0">
                <a:solidFill>
                  <a:srgbClr val="002060"/>
                </a:solidFill>
              </a:rPr>
              <a:t>and joy”</a:t>
            </a:r>
            <a:r>
              <a:rPr lang="en-CA" sz="2400" dirty="0"/>
              <a:t> (1 </a:t>
            </a:r>
            <a:r>
              <a:rPr lang="en-CA" sz="2400" dirty="0" err="1" smtClean="0"/>
              <a:t>Thess</a:t>
            </a:r>
            <a:r>
              <a:rPr lang="en-CA" sz="2400" dirty="0" smtClean="0"/>
              <a:t> </a:t>
            </a:r>
            <a:r>
              <a:rPr lang="en-CA" sz="2400" dirty="0"/>
              <a:t>2:19</a:t>
            </a:r>
            <a:r>
              <a:rPr lang="en-CA" sz="2400" dirty="0" smtClean="0"/>
              <a:t>, 20</a:t>
            </a:r>
            <a:r>
              <a:rPr lang="en-CA" sz="2400" dirty="0"/>
              <a:t>).  </a:t>
            </a:r>
          </a:p>
          <a:p>
            <a:r>
              <a:rPr lang="en-CA" sz="2400" dirty="0"/>
              <a:t>This crown is awarded to believers </a:t>
            </a:r>
            <a:r>
              <a:rPr lang="en-CA" sz="2400" dirty="0" smtClean="0"/>
              <a:t/>
            </a:r>
            <a:br>
              <a:rPr lang="en-CA" sz="2400" dirty="0" smtClean="0"/>
            </a:br>
            <a:r>
              <a:rPr lang="en-CA" sz="2400" dirty="0" smtClean="0"/>
              <a:t>who </a:t>
            </a:r>
            <a:r>
              <a:rPr lang="en-CA" sz="2400" dirty="0"/>
              <a:t>persuade others to believe on YAHUSHA as their Master and </a:t>
            </a:r>
            <a:r>
              <a:rPr lang="en-CA" sz="2400" dirty="0" smtClean="0"/>
              <a:t>Saviour</a:t>
            </a:r>
            <a:r>
              <a:rPr lang="en-CA" sz="2400" dirty="0"/>
              <a:t>. </a:t>
            </a:r>
          </a:p>
        </p:txBody>
      </p:sp>
      <p:sp>
        <p:nvSpPr>
          <p:cNvPr id="4" name="Content Placeholder 3">
            <a:extLst>
              <a:ext uri="{FF2B5EF4-FFF2-40B4-BE49-F238E27FC236}">
                <a16:creationId xmlns="" xmlns:a16="http://schemas.microsoft.com/office/drawing/2014/main" id="{78792AB5-1A16-4679-9C48-0E704B9F7F9C}"/>
              </a:ext>
            </a:extLst>
          </p:cNvPr>
          <p:cNvSpPr>
            <a:spLocks noGrp="1"/>
          </p:cNvSpPr>
          <p:nvPr>
            <p:ph sz="half" idx="2"/>
          </p:nvPr>
        </p:nvSpPr>
        <p:spPr>
          <a:xfrm>
            <a:off x="6392505" y="1443183"/>
            <a:ext cx="4783147" cy="5170268"/>
          </a:xfrm>
        </p:spPr>
        <p:txBody>
          <a:bodyPr>
            <a:normAutofit fontScale="92500"/>
            <a:scene3d>
              <a:camera prst="orthographicFront"/>
              <a:lightRig rig="threePt" dir="t"/>
            </a:scene3d>
            <a:sp3d extrusionH="57150">
              <a:bevelT w="38100" h="38100"/>
            </a:sp3d>
          </a:bodyPr>
          <a:lstStyle/>
          <a:p>
            <a:r>
              <a:rPr lang="en-CA" sz="2200" dirty="0"/>
              <a:t>The “Crown of Rejoicing” (</a:t>
            </a:r>
            <a:r>
              <a:rPr lang="en-CA" sz="2200" dirty="0" err="1" smtClean="0"/>
              <a:t>vs</a:t>
            </a:r>
            <a:r>
              <a:rPr lang="en-CA" sz="2200" dirty="0" smtClean="0"/>
              <a:t> 19)</a:t>
            </a:r>
            <a:br>
              <a:rPr lang="en-CA" sz="2200" dirty="0" smtClean="0"/>
            </a:br>
            <a:r>
              <a:rPr lang="en-CA" sz="2200" dirty="0" smtClean="0"/>
              <a:t>is </a:t>
            </a:r>
            <a:r>
              <a:rPr lang="en-CA" sz="2200" b="1" u="sng" dirty="0">
                <a:solidFill>
                  <a:srgbClr val="C00000"/>
                </a:solidFill>
              </a:rPr>
              <a:t>the soul winner’s crown</a:t>
            </a:r>
            <a:r>
              <a:rPr lang="en-CA" sz="2200" dirty="0">
                <a:solidFill>
                  <a:srgbClr val="C00000"/>
                </a:solidFill>
              </a:rPr>
              <a:t>.  </a:t>
            </a:r>
            <a:r>
              <a:rPr lang="en-CA" sz="2200" dirty="0" smtClean="0">
                <a:solidFill>
                  <a:srgbClr val="C00000"/>
                </a:solidFill>
              </a:rPr>
              <a:t/>
            </a:r>
            <a:br>
              <a:rPr lang="en-CA" sz="2200" dirty="0" smtClean="0">
                <a:solidFill>
                  <a:srgbClr val="C00000"/>
                </a:solidFill>
              </a:rPr>
            </a:br>
            <a:r>
              <a:rPr lang="en-CA" sz="2200" dirty="0" smtClean="0"/>
              <a:t>The </a:t>
            </a:r>
            <a:r>
              <a:rPr lang="en-CA" sz="2200" dirty="0"/>
              <a:t>greatest work you are privileged </a:t>
            </a:r>
            <a:r>
              <a:rPr lang="en-CA" sz="2200" dirty="0" smtClean="0"/>
              <a:t/>
            </a:r>
            <a:br>
              <a:rPr lang="en-CA" sz="2200" dirty="0" smtClean="0"/>
            </a:br>
            <a:r>
              <a:rPr lang="en-CA" sz="2200" dirty="0" smtClean="0"/>
              <a:t>to </a:t>
            </a:r>
            <a:r>
              <a:rPr lang="en-CA" sz="2200" dirty="0"/>
              <a:t>do for YAHUSHA is to bring others </a:t>
            </a:r>
            <a:r>
              <a:rPr lang="en-CA" sz="2200" dirty="0" smtClean="0"/>
              <a:t/>
            </a:r>
            <a:br>
              <a:rPr lang="en-CA" sz="2200" dirty="0" smtClean="0"/>
            </a:br>
            <a:r>
              <a:rPr lang="en-CA" sz="2200" dirty="0" smtClean="0"/>
              <a:t>to </a:t>
            </a:r>
            <a:r>
              <a:rPr lang="en-CA" sz="2200" dirty="0"/>
              <a:t>a knowledge of YAHUSHA as </a:t>
            </a:r>
            <a:r>
              <a:rPr lang="en-CA" sz="2200" dirty="0" smtClean="0"/>
              <a:t>Saviour.  </a:t>
            </a:r>
          </a:p>
          <a:p>
            <a:r>
              <a:rPr lang="en-CA" sz="2200" dirty="0" smtClean="0"/>
              <a:t>Much </a:t>
            </a:r>
            <a:r>
              <a:rPr lang="en-CA" sz="2200" dirty="0"/>
              <a:t>of your joy in heaven will be determined by the souls you have </a:t>
            </a:r>
            <a:r>
              <a:rPr lang="en-CA" sz="2200" dirty="0" smtClean="0"/>
              <a:t/>
            </a:r>
            <a:br>
              <a:rPr lang="en-CA" sz="2200" dirty="0" smtClean="0"/>
            </a:br>
            <a:r>
              <a:rPr lang="en-CA" sz="2200" dirty="0" smtClean="0"/>
              <a:t>had </a:t>
            </a:r>
            <a:r>
              <a:rPr lang="en-CA" sz="2200" dirty="0"/>
              <a:t>a </a:t>
            </a:r>
            <a:r>
              <a:rPr lang="en-CA" sz="2200" dirty="0" smtClean="0"/>
              <a:t>part </a:t>
            </a:r>
            <a:r>
              <a:rPr lang="en-CA" sz="2200" dirty="0"/>
              <a:t>in bringing to YAHUSHA. </a:t>
            </a:r>
            <a:r>
              <a:rPr lang="en-CA" sz="2200" dirty="0" smtClean="0"/>
              <a:t> </a:t>
            </a:r>
          </a:p>
          <a:p>
            <a:r>
              <a:rPr lang="en-CA" sz="2200" dirty="0" smtClean="0"/>
              <a:t>Paul </a:t>
            </a:r>
            <a:r>
              <a:rPr lang="en-CA" sz="2200" dirty="0"/>
              <a:t>tells the Thessalonian believers that they are his “glory and joy” ”now and when YAHUSHA comes.”</a:t>
            </a:r>
          </a:p>
        </p:txBody>
      </p:sp>
      <p:sp>
        <p:nvSpPr>
          <p:cNvPr id="2" name="Slide Number Placeholder 1"/>
          <p:cNvSpPr>
            <a:spLocks noGrp="1"/>
          </p:cNvSpPr>
          <p:nvPr>
            <p:ph type="sldNum" sz="quarter" idx="12"/>
          </p:nvPr>
        </p:nvSpPr>
        <p:spPr/>
        <p:txBody>
          <a:bodyPr/>
          <a:lstStyle/>
          <a:p>
            <a:fld id="{B9EAB3BA-07EE-4B64-A177-47C30D775877}" type="slidenum">
              <a:rPr lang="en-US" smtClean="0"/>
              <a:pPr/>
              <a:t>28</a:t>
            </a:fld>
            <a:endParaRPr lang="en-US" dirty="0"/>
          </a:p>
        </p:txBody>
      </p:sp>
      <p:pic>
        <p:nvPicPr>
          <p:cNvPr id="7" name="Picture 6" descr="C:\Users\Rae\Desktop\crown-with-flowers-and-strass-decoration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66224" y="-202027"/>
            <a:ext cx="2161309" cy="216130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 xmlns:a16="http://schemas.microsoft.com/office/drawing/2014/main" id="{58396932-BD17-457A-B098-025125A015FE}"/>
              </a:ext>
            </a:extLst>
          </p:cNvPr>
          <p:cNvSpPr txBox="1">
            <a:spLocks/>
          </p:cNvSpPr>
          <p:nvPr/>
        </p:nvSpPr>
        <p:spPr>
          <a:xfrm>
            <a:off x="942110" y="463331"/>
            <a:ext cx="8594062"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#3 – the crown of rejoicing </a:t>
            </a:r>
            <a:endParaRPr lang="en-CA" sz="2800" dirty="0">
              <a:solidFill>
                <a:srgbClr val="FF0000"/>
              </a:solidFill>
            </a:endParaRPr>
          </a:p>
        </p:txBody>
      </p:sp>
    </p:spTree>
    <p:extLst>
      <p:ext uri="{BB962C8B-B14F-4D97-AF65-F5344CB8AC3E}">
        <p14:creationId xmlns:p14="http://schemas.microsoft.com/office/powerpoint/2010/main" val="896247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61B376-2F38-45F2-9014-0F3E8206118D}"/>
              </a:ext>
            </a:extLst>
          </p:cNvPr>
          <p:cNvSpPr>
            <a:spLocks noGrp="1"/>
          </p:cNvSpPr>
          <p:nvPr>
            <p:ph sz="half" idx="1"/>
          </p:nvPr>
        </p:nvSpPr>
        <p:spPr>
          <a:xfrm>
            <a:off x="870134" y="1367509"/>
            <a:ext cx="5881540" cy="5214044"/>
          </a:xfrm>
        </p:spPr>
        <p:txBody>
          <a:bodyPr>
            <a:normAutofit/>
            <a:scene3d>
              <a:camera prst="orthographicFront"/>
              <a:lightRig rig="threePt" dir="t"/>
            </a:scene3d>
            <a:sp3d extrusionH="57150">
              <a:bevelT w="38100" h="38100"/>
            </a:sp3d>
          </a:bodyPr>
          <a:lstStyle/>
          <a:p>
            <a:pPr marL="0" indent="0">
              <a:buNone/>
            </a:pPr>
            <a:r>
              <a:rPr lang="en-CA" sz="2400" b="1" dirty="0">
                <a:solidFill>
                  <a:srgbClr val="C00000"/>
                </a:solidFill>
              </a:rPr>
              <a:t>Reasons for Winning Souls</a:t>
            </a:r>
          </a:p>
          <a:p>
            <a:pPr marL="457200" indent="-457200">
              <a:buFont typeface="+mj-lt"/>
              <a:buAutoNum type="arabicParenR"/>
            </a:pPr>
            <a:r>
              <a:rPr lang="en-CA" b="1" u="sng" dirty="0" smtClean="0">
                <a:solidFill>
                  <a:srgbClr val="C00000"/>
                </a:solidFill>
              </a:rPr>
              <a:t>It </a:t>
            </a:r>
            <a:r>
              <a:rPr lang="en-CA" b="1" u="sng" dirty="0">
                <a:solidFill>
                  <a:srgbClr val="C00000"/>
                </a:solidFill>
              </a:rPr>
              <a:t>Is Wise</a:t>
            </a:r>
            <a:r>
              <a:rPr lang="en-CA" b="1" dirty="0">
                <a:solidFill>
                  <a:srgbClr val="C00000"/>
                </a:solidFill>
              </a:rPr>
              <a:t>.  </a:t>
            </a:r>
            <a:r>
              <a:rPr lang="en-CA" dirty="0"/>
              <a:t>It is wise to win souls </a:t>
            </a:r>
            <a:r>
              <a:rPr lang="en-CA" dirty="0" smtClean="0"/>
              <a:t>to  </a:t>
            </a:r>
            <a:r>
              <a:rPr lang="en-CA" dirty="0"/>
              <a:t>YAHUSHA (Prov 11:30).</a:t>
            </a:r>
          </a:p>
          <a:p>
            <a:pPr marL="457200" indent="-457200">
              <a:buFont typeface="+mj-lt"/>
              <a:buAutoNum type="arabicParenR"/>
            </a:pPr>
            <a:r>
              <a:rPr lang="en-CA" b="1" u="sng" dirty="0" smtClean="0">
                <a:solidFill>
                  <a:srgbClr val="C00000"/>
                </a:solidFill>
              </a:rPr>
              <a:t>An </a:t>
            </a:r>
            <a:r>
              <a:rPr lang="en-CA" b="1" u="sng" dirty="0">
                <a:solidFill>
                  <a:srgbClr val="C00000"/>
                </a:solidFill>
              </a:rPr>
              <a:t>Attack On Sin</a:t>
            </a:r>
            <a:r>
              <a:rPr lang="en-CA" b="1" dirty="0">
                <a:solidFill>
                  <a:srgbClr val="C00000"/>
                </a:solidFill>
              </a:rPr>
              <a:t>.  </a:t>
            </a:r>
            <a:r>
              <a:rPr lang="en-CA" dirty="0"/>
              <a:t>It is an attack on sin to win souls to YAHUSHA (</a:t>
            </a:r>
            <a:r>
              <a:rPr lang="en-CA" dirty="0" smtClean="0"/>
              <a:t>James </a:t>
            </a:r>
            <a:r>
              <a:rPr lang="en-CA" dirty="0"/>
              <a:t>5:20).</a:t>
            </a:r>
          </a:p>
          <a:p>
            <a:pPr marL="457200" indent="-457200">
              <a:buFont typeface="+mj-lt"/>
              <a:buAutoNum type="arabicParenR"/>
            </a:pPr>
            <a:r>
              <a:rPr lang="en-CA" b="1" u="sng" dirty="0" smtClean="0">
                <a:solidFill>
                  <a:srgbClr val="C00000"/>
                </a:solidFill>
              </a:rPr>
              <a:t>A </a:t>
            </a:r>
            <a:r>
              <a:rPr lang="en-CA" b="1" u="sng" dirty="0">
                <a:solidFill>
                  <a:srgbClr val="C00000"/>
                </a:solidFill>
              </a:rPr>
              <a:t>C</a:t>
            </a:r>
            <a:r>
              <a:rPr lang="en-CA" b="1" u="sng" dirty="0" smtClean="0">
                <a:solidFill>
                  <a:srgbClr val="C00000"/>
                </a:solidFill>
              </a:rPr>
              <a:t>ause </a:t>
            </a:r>
            <a:r>
              <a:rPr lang="en-CA" b="1" u="sng" dirty="0">
                <a:solidFill>
                  <a:srgbClr val="C00000"/>
                </a:solidFill>
              </a:rPr>
              <a:t>For </a:t>
            </a:r>
            <a:r>
              <a:rPr lang="en-CA" b="1" dirty="0" smtClean="0">
                <a:solidFill>
                  <a:srgbClr val="C00000"/>
                </a:solidFill>
              </a:rPr>
              <a:t>J</a:t>
            </a:r>
            <a:r>
              <a:rPr lang="en-CA" sz="1800" b="1" u="sng" dirty="0" smtClean="0">
                <a:solidFill>
                  <a:srgbClr val="C00000"/>
                </a:solidFill>
              </a:rPr>
              <a:t>OY</a:t>
            </a:r>
            <a:r>
              <a:rPr lang="en-CA" b="1" dirty="0" smtClean="0">
                <a:solidFill>
                  <a:srgbClr val="C00000"/>
                </a:solidFill>
              </a:rPr>
              <a:t>.  </a:t>
            </a:r>
            <a:r>
              <a:rPr lang="en-CA" dirty="0"/>
              <a:t>It is a cause of joy in Heaven to win souls to </a:t>
            </a:r>
            <a:r>
              <a:rPr lang="en-CA" dirty="0" smtClean="0"/>
              <a:t>YAHUSHA (</a:t>
            </a:r>
            <a:r>
              <a:rPr lang="en-CA" dirty="0"/>
              <a:t>Luke 15:10).</a:t>
            </a:r>
          </a:p>
          <a:p>
            <a:pPr marL="457200" indent="-457200">
              <a:buFont typeface="+mj-lt"/>
              <a:buAutoNum type="arabicParenR"/>
            </a:pPr>
            <a:r>
              <a:rPr lang="en-CA" b="1" u="sng" dirty="0" smtClean="0">
                <a:solidFill>
                  <a:srgbClr val="C00000"/>
                </a:solidFill>
              </a:rPr>
              <a:t>Shine </a:t>
            </a:r>
            <a:r>
              <a:rPr lang="en-CA" b="1" u="sng" dirty="0">
                <a:solidFill>
                  <a:srgbClr val="C00000"/>
                </a:solidFill>
              </a:rPr>
              <a:t>Forever</a:t>
            </a:r>
            <a:r>
              <a:rPr lang="en-CA" b="1" dirty="0">
                <a:solidFill>
                  <a:srgbClr val="C00000"/>
                </a:solidFill>
              </a:rPr>
              <a:t>.  </a:t>
            </a:r>
            <a:r>
              <a:rPr lang="en-CA" dirty="0"/>
              <a:t>Soul-winners will shine as the stars forever (Dan 12:3). </a:t>
            </a:r>
          </a:p>
        </p:txBody>
      </p:sp>
      <p:sp>
        <p:nvSpPr>
          <p:cNvPr id="4" name="Content Placeholder 3">
            <a:extLst>
              <a:ext uri="{FF2B5EF4-FFF2-40B4-BE49-F238E27FC236}">
                <a16:creationId xmlns="" xmlns:a16="http://schemas.microsoft.com/office/drawing/2014/main" id="{78792AB5-1A16-4679-9C48-0E704B9F7F9C}"/>
              </a:ext>
            </a:extLst>
          </p:cNvPr>
          <p:cNvSpPr>
            <a:spLocks noGrp="1"/>
          </p:cNvSpPr>
          <p:nvPr>
            <p:ph sz="half" idx="2"/>
          </p:nvPr>
        </p:nvSpPr>
        <p:spPr>
          <a:xfrm>
            <a:off x="7225957" y="2045171"/>
            <a:ext cx="4371044" cy="4256682"/>
          </a:xfrm>
        </p:spPr>
        <p:txBody>
          <a:bodyPr>
            <a:normAutofit/>
            <a:scene3d>
              <a:camera prst="orthographicFront"/>
              <a:lightRig rig="threePt" dir="t"/>
            </a:scene3d>
            <a:sp3d extrusionH="57150">
              <a:bevelT w="38100" h="38100"/>
            </a:sp3d>
          </a:bodyPr>
          <a:lstStyle/>
          <a:p>
            <a:pPr marL="0" indent="0">
              <a:buNone/>
            </a:pPr>
            <a:r>
              <a:rPr lang="en-CA" b="1" dirty="0">
                <a:solidFill>
                  <a:srgbClr val="C00000"/>
                </a:solidFill>
              </a:rPr>
              <a:t>How You Can Win Souls:</a:t>
            </a:r>
          </a:p>
          <a:p>
            <a:pPr marL="457200" indent="-457200">
              <a:buFont typeface="+mj-lt"/>
              <a:buAutoNum type="arabicParenR"/>
            </a:pPr>
            <a:r>
              <a:rPr lang="en-CA" b="1" u="sng" dirty="0" smtClean="0">
                <a:solidFill>
                  <a:srgbClr val="C00000"/>
                </a:solidFill>
              </a:rPr>
              <a:t>Witness </a:t>
            </a:r>
            <a:r>
              <a:rPr lang="en-CA" b="1" u="sng" dirty="0">
                <a:solidFill>
                  <a:srgbClr val="C00000"/>
                </a:solidFill>
              </a:rPr>
              <a:t>With Your Life</a:t>
            </a:r>
            <a:r>
              <a:rPr lang="en-CA" b="1" dirty="0">
                <a:solidFill>
                  <a:srgbClr val="C00000"/>
                </a:solidFill>
              </a:rPr>
              <a:t>.  </a:t>
            </a:r>
            <a:r>
              <a:rPr lang="en-CA" b="1" dirty="0" smtClean="0">
                <a:solidFill>
                  <a:srgbClr val="C00000"/>
                </a:solidFill>
              </a:rPr>
              <a:t/>
            </a:r>
            <a:br>
              <a:rPr lang="en-CA" b="1" dirty="0" smtClean="0">
                <a:solidFill>
                  <a:srgbClr val="C00000"/>
                </a:solidFill>
              </a:rPr>
            </a:br>
            <a:r>
              <a:rPr lang="en-CA" dirty="0" smtClean="0"/>
              <a:t>Live </a:t>
            </a:r>
            <a:r>
              <a:rPr lang="en-CA" dirty="0"/>
              <a:t>so that others may see YAHUSHA in you </a:t>
            </a:r>
            <a:r>
              <a:rPr lang="en-CA" dirty="0" smtClean="0"/>
              <a:t>(2 </a:t>
            </a:r>
            <a:r>
              <a:rPr lang="en-CA" dirty="0" err="1" smtClean="0"/>
              <a:t>Cor</a:t>
            </a:r>
            <a:r>
              <a:rPr lang="en-CA" dirty="0" smtClean="0"/>
              <a:t> 3:2; </a:t>
            </a:r>
            <a:br>
              <a:rPr lang="en-CA" dirty="0" smtClean="0"/>
            </a:br>
            <a:r>
              <a:rPr lang="en-CA" dirty="0" smtClean="0"/>
              <a:t>Gal </a:t>
            </a:r>
            <a:r>
              <a:rPr lang="en-CA" dirty="0"/>
              <a:t>2:20).</a:t>
            </a:r>
          </a:p>
          <a:p>
            <a:endParaRPr lang="en-CA" dirty="0"/>
          </a:p>
        </p:txBody>
      </p:sp>
      <p:sp>
        <p:nvSpPr>
          <p:cNvPr id="2" name="Slide Number Placeholder 1"/>
          <p:cNvSpPr>
            <a:spLocks noGrp="1"/>
          </p:cNvSpPr>
          <p:nvPr>
            <p:ph type="sldNum" sz="quarter" idx="12"/>
          </p:nvPr>
        </p:nvSpPr>
        <p:spPr/>
        <p:txBody>
          <a:bodyPr/>
          <a:lstStyle/>
          <a:p>
            <a:fld id="{B9EAB3BA-07EE-4B64-A177-47C30D775877}" type="slidenum">
              <a:rPr lang="en-US" smtClean="0"/>
              <a:pPr/>
              <a:t>29</a:t>
            </a:fld>
            <a:endParaRPr lang="en-US" dirty="0"/>
          </a:p>
        </p:txBody>
      </p:sp>
      <p:sp>
        <p:nvSpPr>
          <p:cNvPr id="10" name="Title 1">
            <a:extLst>
              <a:ext uri="{FF2B5EF4-FFF2-40B4-BE49-F238E27FC236}">
                <a16:creationId xmlns="" xmlns:a16="http://schemas.microsoft.com/office/drawing/2014/main" id="{58396932-BD17-457A-B098-025125A015FE}"/>
              </a:ext>
            </a:extLst>
          </p:cNvPr>
          <p:cNvSpPr txBox="1">
            <a:spLocks/>
          </p:cNvSpPr>
          <p:nvPr/>
        </p:nvSpPr>
        <p:spPr>
          <a:xfrm>
            <a:off x="1025241" y="132863"/>
            <a:ext cx="6844146"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#3 – the crown of </a:t>
            </a:r>
            <a:br>
              <a:rPr lang="en-CA" sz="4000" b="1" dirty="0" smtClean="0">
                <a:solidFill>
                  <a:srgbClr val="FFC000"/>
                </a:solidFill>
              </a:rPr>
            </a:br>
            <a:r>
              <a:rPr lang="en-CA" sz="4000" b="1" dirty="0" smtClean="0">
                <a:solidFill>
                  <a:srgbClr val="FFC000"/>
                </a:solidFill>
              </a:rPr>
              <a:t>rejoicing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11" name="Picture 10" descr="C:\Users\Rae\Desktop\crown-with-flowers-and-strass-decoration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30825" y="-116138"/>
            <a:ext cx="2161309" cy="216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917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5051" y="274320"/>
            <a:ext cx="5349949" cy="2246769"/>
          </a:xfrm>
          <a:prstGeom prst="rect">
            <a:avLst/>
          </a:prstGeom>
          <a:noFill/>
        </p:spPr>
        <p:txBody>
          <a:bodyPr wrap="square">
            <a:spAutoFit/>
            <a:scene3d>
              <a:camera prst="orthographicFront"/>
              <a:lightRig rig="threePt" dir="t"/>
            </a:scene3d>
            <a:sp3d extrusionH="57150">
              <a:bevelT h="25400" prst="softRound"/>
            </a:sp3d>
          </a:bodyPr>
          <a:lstStyle/>
          <a:p>
            <a:r>
              <a:rPr lang="en-US" sz="2800" b="1" dirty="0">
                <a:solidFill>
                  <a:schemeClr val="accent3"/>
                </a:solidFill>
              </a:rPr>
              <a:t>1 Tim </a:t>
            </a:r>
            <a:r>
              <a:rPr lang="en-US" sz="2800" b="1" dirty="0" smtClean="0">
                <a:solidFill>
                  <a:schemeClr val="accent3"/>
                </a:solidFill>
              </a:rPr>
              <a:t>2:3-4 </a:t>
            </a:r>
            <a:r>
              <a:rPr lang="en-US" sz="2800" b="1" dirty="0" smtClean="0">
                <a:solidFill>
                  <a:schemeClr val="bg1"/>
                </a:solidFill>
              </a:rPr>
              <a:t> </a:t>
            </a:r>
            <a:r>
              <a:rPr lang="en-US" sz="2800" dirty="0" smtClean="0">
                <a:solidFill>
                  <a:schemeClr val="bg1"/>
                </a:solidFill>
              </a:rPr>
              <a:t>For </a:t>
            </a:r>
            <a:r>
              <a:rPr lang="en-US" sz="2800" dirty="0">
                <a:solidFill>
                  <a:schemeClr val="bg1"/>
                </a:solidFill>
              </a:rPr>
              <a:t>this is good and acceptable in the sight of </a:t>
            </a:r>
            <a:r>
              <a:rPr lang="en-US" sz="2800" dirty="0" smtClean="0">
                <a:solidFill>
                  <a:schemeClr val="bg1"/>
                </a:solidFill>
              </a:rPr>
              <a:t>Yahusha </a:t>
            </a:r>
            <a:r>
              <a:rPr lang="en-US" sz="2800" dirty="0">
                <a:solidFill>
                  <a:schemeClr val="bg1"/>
                </a:solidFill>
              </a:rPr>
              <a:t>our Saviour</a:t>
            </a:r>
            <a:r>
              <a:rPr lang="en-US" sz="2800" dirty="0" smtClean="0">
                <a:solidFill>
                  <a:schemeClr val="bg1"/>
                </a:solidFill>
              </a:rPr>
              <a:t>;  </a:t>
            </a:r>
            <a:r>
              <a:rPr lang="en-US" sz="2800" b="1" dirty="0" smtClean="0">
                <a:solidFill>
                  <a:schemeClr val="accent3"/>
                </a:solidFill>
              </a:rPr>
              <a:t>4</a:t>
            </a:r>
            <a:r>
              <a:rPr lang="en-US" sz="2800" dirty="0" smtClean="0">
                <a:solidFill>
                  <a:schemeClr val="bg1"/>
                </a:solidFill>
              </a:rPr>
              <a:t>  Who </a:t>
            </a:r>
            <a:r>
              <a:rPr lang="en-US" sz="2800" dirty="0">
                <a:solidFill>
                  <a:schemeClr val="bg1"/>
                </a:solidFill>
              </a:rPr>
              <a:t>will have all men to be saved, and to come unto the knowledge of the truth</a:t>
            </a:r>
            <a:r>
              <a:rPr lang="en-US" sz="2800" dirty="0" smtClean="0">
                <a:solidFill>
                  <a:schemeClr val="bg1"/>
                </a:solidFill>
              </a:rPr>
              <a:t>.  </a:t>
            </a:r>
            <a:r>
              <a:rPr lang="en-US" sz="2000" i="1" dirty="0" smtClean="0">
                <a:solidFill>
                  <a:schemeClr val="accent3"/>
                </a:solidFill>
              </a:rPr>
              <a:t>KJV</a:t>
            </a:r>
            <a:endParaRPr lang="en-US" sz="2800" i="1" dirty="0">
              <a:solidFill>
                <a:schemeClr val="accent3"/>
              </a:solidFill>
            </a:endParaRPr>
          </a:p>
        </p:txBody>
      </p:sp>
      <p:sp>
        <p:nvSpPr>
          <p:cNvPr id="4" name="Slide Number Placeholder 4"/>
          <p:cNvSpPr>
            <a:spLocks noGrp="1"/>
          </p:cNvSpPr>
          <p:nvPr>
            <p:ph type="sldNum" sz="quarter" idx="12"/>
          </p:nvPr>
        </p:nvSpPr>
        <p:spPr>
          <a:xfrm>
            <a:off x="11380981" y="6354422"/>
            <a:ext cx="811019" cy="503578"/>
          </a:xfrm>
        </p:spPr>
        <p:txBody>
          <a:bodyPr/>
          <a:lstStyle/>
          <a:p>
            <a:pPr algn="ctr"/>
            <a:fld id="{B9EAB3BA-07EE-4B64-A177-47C30D775877}" type="slidenum">
              <a:rPr lang="en-US" sz="2000" smtClean="0">
                <a:solidFill>
                  <a:schemeClr val="bg1"/>
                </a:solidFill>
              </a:rPr>
              <a:pPr algn="ctr"/>
              <a:t>3</a:t>
            </a:fld>
            <a:endParaRPr lang="en-US" sz="2000" dirty="0">
              <a:solidFill>
                <a:schemeClr val="bg1"/>
              </a:solidFill>
            </a:endParaRPr>
          </a:p>
        </p:txBody>
      </p:sp>
      <p:sp>
        <p:nvSpPr>
          <p:cNvPr id="5" name="Rectangle 4"/>
          <p:cNvSpPr/>
          <p:nvPr/>
        </p:nvSpPr>
        <p:spPr>
          <a:xfrm>
            <a:off x="9197340" y="3703320"/>
            <a:ext cx="2613659" cy="2677656"/>
          </a:xfrm>
          <a:prstGeom prst="rect">
            <a:avLst/>
          </a:prstGeom>
          <a:noFill/>
        </p:spPr>
        <p:txBody>
          <a:bodyPr wrap="square">
            <a:spAutoFit/>
            <a:scene3d>
              <a:camera prst="orthographicFront"/>
              <a:lightRig rig="threePt" dir="t"/>
            </a:scene3d>
            <a:sp3d extrusionH="57150">
              <a:bevelT h="25400" prst="softRound"/>
            </a:sp3d>
          </a:bodyPr>
          <a:lstStyle/>
          <a:p>
            <a:pPr algn="r"/>
            <a:r>
              <a:rPr lang="en-US" sz="2400" b="1" dirty="0" smtClean="0">
                <a:solidFill>
                  <a:schemeClr val="accent3"/>
                </a:solidFill>
              </a:rPr>
              <a:t>2 </a:t>
            </a:r>
            <a:r>
              <a:rPr lang="en-US" sz="2400" b="1" dirty="0">
                <a:solidFill>
                  <a:schemeClr val="accent3"/>
                </a:solidFill>
              </a:rPr>
              <a:t>Tim </a:t>
            </a:r>
            <a:r>
              <a:rPr lang="en-US" sz="2400" b="1" dirty="0" smtClean="0">
                <a:solidFill>
                  <a:schemeClr val="accent3"/>
                </a:solidFill>
              </a:rPr>
              <a:t>3:7  </a:t>
            </a:r>
            <a:br>
              <a:rPr lang="en-US" sz="2400" b="1" dirty="0" smtClean="0">
                <a:solidFill>
                  <a:schemeClr val="accent3"/>
                </a:solidFill>
              </a:rPr>
            </a:br>
            <a:r>
              <a:rPr lang="en-US" sz="2400" b="1" dirty="0" smtClean="0">
                <a:solidFill>
                  <a:schemeClr val="bg1"/>
                </a:solidFill>
              </a:rPr>
              <a:t>Ever </a:t>
            </a:r>
            <a:r>
              <a:rPr lang="en-US" sz="2400" b="1" dirty="0">
                <a:solidFill>
                  <a:schemeClr val="bg1"/>
                </a:solidFill>
              </a:rPr>
              <a:t>learning,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and </a:t>
            </a:r>
            <a:r>
              <a:rPr lang="en-US" sz="2400" b="1" dirty="0">
                <a:solidFill>
                  <a:schemeClr val="bg1"/>
                </a:solidFill>
              </a:rPr>
              <a:t>never </a:t>
            </a:r>
            <a:r>
              <a:rPr lang="en-US" sz="2400" b="1" dirty="0" smtClean="0">
                <a:solidFill>
                  <a:schemeClr val="bg1"/>
                </a:solidFill>
              </a:rPr>
              <a:t>able</a:t>
            </a:r>
            <a:br>
              <a:rPr lang="en-US" sz="2400" b="1" dirty="0" smtClean="0">
                <a:solidFill>
                  <a:schemeClr val="bg1"/>
                </a:solidFill>
              </a:rPr>
            </a:br>
            <a:r>
              <a:rPr lang="en-US" sz="2400" b="1" dirty="0" smtClean="0">
                <a:solidFill>
                  <a:schemeClr val="bg1"/>
                </a:solidFill>
              </a:rPr>
              <a:t> </a:t>
            </a:r>
            <a:r>
              <a:rPr lang="en-US" sz="2400" b="1" dirty="0">
                <a:solidFill>
                  <a:schemeClr val="bg1"/>
                </a:solidFill>
              </a:rPr>
              <a:t>to come </a:t>
            </a:r>
            <a:r>
              <a:rPr lang="en-US" sz="2400" b="1" dirty="0" smtClean="0">
                <a:solidFill>
                  <a:schemeClr val="bg1"/>
                </a:solidFill>
              </a:rPr>
              <a:t>to</a:t>
            </a:r>
            <a:br>
              <a:rPr lang="en-US" sz="2400" b="1" dirty="0" smtClean="0">
                <a:solidFill>
                  <a:schemeClr val="bg1"/>
                </a:solidFill>
              </a:rPr>
            </a:br>
            <a:r>
              <a:rPr lang="en-US" sz="2400" b="1" dirty="0" smtClean="0">
                <a:solidFill>
                  <a:schemeClr val="bg1"/>
                </a:solidFill>
              </a:rPr>
              <a:t> </a:t>
            </a:r>
            <a:r>
              <a:rPr lang="en-US" sz="2400" b="1" dirty="0">
                <a:solidFill>
                  <a:schemeClr val="bg1"/>
                </a:solidFill>
              </a:rPr>
              <a:t>the knowledge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of </a:t>
            </a:r>
            <a:r>
              <a:rPr lang="en-US" sz="2400" b="1" dirty="0">
                <a:solidFill>
                  <a:schemeClr val="bg1"/>
                </a:solidFill>
              </a:rPr>
              <a:t>the truth</a:t>
            </a:r>
            <a:r>
              <a:rPr lang="en-US" sz="2400" b="1" dirty="0" smtClean="0">
                <a:solidFill>
                  <a:schemeClr val="bg1"/>
                </a:solidFill>
              </a:rPr>
              <a:t>. </a:t>
            </a:r>
            <a:br>
              <a:rPr lang="en-US" sz="2400" b="1" dirty="0" smtClean="0">
                <a:solidFill>
                  <a:schemeClr val="bg1"/>
                </a:solidFill>
              </a:rPr>
            </a:br>
            <a:r>
              <a:rPr lang="en-US" sz="2400" b="1" dirty="0" smtClean="0">
                <a:solidFill>
                  <a:schemeClr val="bg1"/>
                </a:solidFill>
              </a:rPr>
              <a:t> </a:t>
            </a:r>
            <a:r>
              <a:rPr lang="en-US" sz="2000" b="1" i="1" dirty="0" smtClean="0">
                <a:solidFill>
                  <a:schemeClr val="accent3"/>
                </a:solidFill>
              </a:rPr>
              <a:t>KJV</a:t>
            </a:r>
            <a:endParaRPr lang="en-US" sz="2400" b="1" i="1" dirty="0">
              <a:solidFill>
                <a:schemeClr val="accent3"/>
              </a:solidFill>
            </a:endParaRPr>
          </a:p>
        </p:txBody>
      </p:sp>
      <p:sp>
        <p:nvSpPr>
          <p:cNvPr id="6" name="Rectangle 5"/>
          <p:cNvSpPr/>
          <p:nvPr/>
        </p:nvSpPr>
        <p:spPr>
          <a:xfrm>
            <a:off x="5867400" y="274320"/>
            <a:ext cx="6095999" cy="2246769"/>
          </a:xfrm>
          <a:prstGeom prst="rect">
            <a:avLst/>
          </a:prstGeom>
          <a:noFill/>
        </p:spPr>
        <p:txBody>
          <a:bodyPr wrap="square">
            <a:spAutoFit/>
            <a:scene3d>
              <a:camera prst="orthographicFront"/>
              <a:lightRig rig="threePt" dir="t"/>
            </a:scene3d>
            <a:sp3d extrusionH="57150">
              <a:bevelT h="25400" prst="softRound"/>
            </a:sp3d>
          </a:bodyPr>
          <a:lstStyle/>
          <a:p>
            <a:r>
              <a:rPr lang="en-US" sz="2800" b="1" dirty="0" smtClean="0">
                <a:ln w="1905"/>
                <a:solidFill>
                  <a:schemeClr val="accent3"/>
                </a:solidFill>
                <a:effectLst>
                  <a:innerShdw blurRad="69850" dist="43180" dir="5400000">
                    <a:srgbClr val="000000">
                      <a:alpha val="65000"/>
                    </a:srgbClr>
                  </a:innerShdw>
                </a:effectLst>
              </a:rPr>
              <a:t>James 1:12  </a:t>
            </a:r>
            <a:r>
              <a:rPr lang="en-US" sz="2800" dirty="0" smtClean="0">
                <a:solidFill>
                  <a:schemeClr val="bg1"/>
                </a:solidFill>
              </a:rPr>
              <a:t>Happy </a:t>
            </a:r>
            <a:r>
              <a:rPr lang="en-US" sz="2800" dirty="0">
                <a:solidFill>
                  <a:schemeClr val="bg1"/>
                </a:solidFill>
              </a:rPr>
              <a:t>is the man who doesn't give in and do wrong when he </a:t>
            </a:r>
            <a:r>
              <a:rPr lang="en-US" sz="2800" dirty="0" smtClean="0">
                <a:solidFill>
                  <a:schemeClr val="bg1"/>
                </a:solidFill>
              </a:rPr>
              <a:t/>
            </a:r>
            <a:br>
              <a:rPr lang="en-US" sz="2800" dirty="0" smtClean="0">
                <a:solidFill>
                  <a:schemeClr val="bg1"/>
                </a:solidFill>
              </a:rPr>
            </a:br>
            <a:r>
              <a:rPr lang="en-US" sz="2800" dirty="0" smtClean="0">
                <a:solidFill>
                  <a:schemeClr val="bg1"/>
                </a:solidFill>
              </a:rPr>
              <a:t>is </a:t>
            </a:r>
            <a:r>
              <a:rPr lang="en-US" sz="2800" dirty="0">
                <a:solidFill>
                  <a:schemeClr val="bg1"/>
                </a:solidFill>
              </a:rPr>
              <a:t>tempted, for afterwards he will get as his reward the crown of life that </a:t>
            </a:r>
            <a:r>
              <a:rPr lang="en-US" sz="2800" dirty="0" err="1" smtClean="0">
                <a:solidFill>
                  <a:schemeClr val="bg1"/>
                </a:solidFill>
              </a:rPr>
              <a:t>Yahuwa</a:t>
            </a:r>
            <a:r>
              <a:rPr lang="en-US" sz="2800" dirty="0" smtClean="0">
                <a:solidFill>
                  <a:schemeClr val="bg1"/>
                </a:solidFill>
              </a:rPr>
              <a:t> </a:t>
            </a:r>
            <a:r>
              <a:rPr lang="en-US" sz="2800" dirty="0">
                <a:solidFill>
                  <a:schemeClr val="bg1"/>
                </a:solidFill>
              </a:rPr>
              <a:t>has promised those who love </a:t>
            </a:r>
            <a:r>
              <a:rPr lang="en-US" sz="2800" dirty="0" smtClean="0">
                <a:solidFill>
                  <a:schemeClr val="bg1"/>
                </a:solidFill>
              </a:rPr>
              <a:t>him.  </a:t>
            </a:r>
            <a:r>
              <a:rPr lang="en-US" sz="2000" i="1" dirty="0" smtClean="0">
                <a:solidFill>
                  <a:schemeClr val="accent3"/>
                </a:solidFill>
              </a:rPr>
              <a:t>TLB</a:t>
            </a:r>
            <a:endParaRPr lang="en-US" sz="2800" i="1" dirty="0">
              <a:solidFill>
                <a:schemeClr val="accent3"/>
              </a:solidFill>
            </a:endParaRPr>
          </a:p>
        </p:txBody>
      </p:sp>
      <p:sp>
        <p:nvSpPr>
          <p:cNvPr id="2" name="Rectangle 1"/>
          <p:cNvSpPr/>
          <p:nvPr/>
        </p:nvSpPr>
        <p:spPr>
          <a:xfrm>
            <a:off x="8625839" y="2521089"/>
            <a:ext cx="3337560" cy="120032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t>What about </a:t>
            </a:r>
            <a:b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b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t>this verse?</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endParaRPr>
          </a:p>
        </p:txBody>
      </p:sp>
      <p:sp>
        <p:nvSpPr>
          <p:cNvPr id="7" name="Rectangle 6"/>
          <p:cNvSpPr/>
          <p:nvPr/>
        </p:nvSpPr>
        <p:spPr>
          <a:xfrm>
            <a:off x="248315" y="6119582"/>
            <a:ext cx="10919034" cy="64633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t>Is there a crown/reward for these people too?</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endParaRPr>
          </a:p>
        </p:txBody>
      </p:sp>
    </p:spTree>
    <p:extLst>
      <p:ext uri="{BB962C8B-B14F-4D97-AF65-F5344CB8AC3E}">
        <p14:creationId xmlns:p14="http://schemas.microsoft.com/office/powerpoint/2010/main" val="2806188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4AF9DA0-8CC5-423C-9B19-07E75873FB39}"/>
              </a:ext>
            </a:extLst>
          </p:cNvPr>
          <p:cNvSpPr>
            <a:spLocks noGrp="1"/>
          </p:cNvSpPr>
          <p:nvPr>
            <p:ph sz="half" idx="1"/>
          </p:nvPr>
        </p:nvSpPr>
        <p:spPr>
          <a:xfrm>
            <a:off x="871870" y="1470229"/>
            <a:ext cx="6172361" cy="4387504"/>
          </a:xfrm>
        </p:spPr>
        <p:txBody>
          <a:bodyPr>
            <a:normAutofit/>
            <a:scene3d>
              <a:camera prst="orthographicFront"/>
              <a:lightRig rig="threePt" dir="t"/>
            </a:scene3d>
            <a:sp3d extrusionH="57150">
              <a:bevelT w="38100" h="38100"/>
            </a:sp3d>
          </a:bodyPr>
          <a:lstStyle/>
          <a:p>
            <a:pPr marL="0" indent="0">
              <a:buNone/>
            </a:pPr>
            <a:r>
              <a:rPr lang="en-CA" sz="2400" b="1" dirty="0">
                <a:solidFill>
                  <a:srgbClr val="C00000"/>
                </a:solidFill>
              </a:rPr>
              <a:t>Witness </a:t>
            </a:r>
            <a:r>
              <a:rPr lang="en-CA" sz="2400" b="1" dirty="0" smtClean="0">
                <a:solidFill>
                  <a:srgbClr val="C00000"/>
                </a:solidFill>
              </a:rPr>
              <a:t>By Your Actions:</a:t>
            </a:r>
            <a:endParaRPr lang="en-CA" sz="2400" b="1" dirty="0">
              <a:solidFill>
                <a:srgbClr val="C00000"/>
              </a:solidFill>
            </a:endParaRPr>
          </a:p>
          <a:p>
            <a:pPr marL="457200" indent="-457200">
              <a:buFont typeface="+mj-lt"/>
              <a:buAutoNum type="arabicParenR"/>
            </a:pPr>
            <a:r>
              <a:rPr lang="en-CA" sz="2300" b="1" u="sng" dirty="0" smtClean="0">
                <a:solidFill>
                  <a:srgbClr val="C00000"/>
                </a:solidFill>
              </a:rPr>
              <a:t>Witness With Power</a:t>
            </a:r>
            <a:r>
              <a:rPr lang="en-CA" sz="2300" b="1" dirty="0" smtClean="0">
                <a:solidFill>
                  <a:srgbClr val="C00000"/>
                </a:solidFill>
              </a:rPr>
              <a:t>.  </a:t>
            </a:r>
            <a:r>
              <a:rPr lang="en-CA" sz="2300" dirty="0" smtClean="0"/>
              <a:t>Trusting </a:t>
            </a:r>
            <a:r>
              <a:rPr lang="en-CA" sz="2300" dirty="0"/>
              <a:t>the Holy Spirit to give power to the spoken word </a:t>
            </a:r>
            <a:r>
              <a:rPr lang="en-CA" sz="2300" dirty="0" smtClean="0"/>
              <a:t/>
            </a:r>
            <a:br>
              <a:rPr lang="en-CA" sz="2300" dirty="0" smtClean="0"/>
            </a:br>
            <a:r>
              <a:rPr lang="en-CA" sz="2300" dirty="0" smtClean="0"/>
              <a:t>(</a:t>
            </a:r>
            <a:r>
              <a:rPr lang="en-CA" sz="2300" dirty="0"/>
              <a:t>Acts 1:8).</a:t>
            </a:r>
          </a:p>
          <a:p>
            <a:pPr marL="457200" indent="-457200">
              <a:buFont typeface="+mj-lt"/>
              <a:buAutoNum type="arabicParenR"/>
            </a:pPr>
            <a:r>
              <a:rPr lang="en-CA" sz="2300" b="1" u="sng" dirty="0" smtClean="0">
                <a:solidFill>
                  <a:srgbClr val="C00000"/>
                </a:solidFill>
              </a:rPr>
              <a:t>Witness </a:t>
            </a:r>
            <a:r>
              <a:rPr lang="en-CA" sz="2300" b="1" u="sng" dirty="0">
                <a:solidFill>
                  <a:srgbClr val="C00000"/>
                </a:solidFill>
              </a:rPr>
              <a:t>By Giving </a:t>
            </a:r>
            <a:r>
              <a:rPr lang="en-CA" sz="2300" b="1" u="sng" dirty="0" smtClean="0">
                <a:solidFill>
                  <a:srgbClr val="C00000"/>
                </a:solidFill>
              </a:rPr>
              <a:t>Tithes </a:t>
            </a:r>
            <a:r>
              <a:rPr lang="en-CA" sz="2300" b="1" u="sng" dirty="0">
                <a:solidFill>
                  <a:srgbClr val="C00000"/>
                </a:solidFill>
              </a:rPr>
              <a:t>and </a:t>
            </a:r>
            <a:r>
              <a:rPr lang="en-CA" sz="2300" b="1" u="sng" dirty="0" smtClean="0">
                <a:solidFill>
                  <a:srgbClr val="C00000"/>
                </a:solidFill>
              </a:rPr>
              <a:t>Offerings</a:t>
            </a:r>
            <a:r>
              <a:rPr lang="en-CA" sz="2300" b="1" dirty="0" smtClean="0">
                <a:solidFill>
                  <a:srgbClr val="C00000"/>
                </a:solidFill>
              </a:rPr>
              <a:t>. </a:t>
            </a:r>
            <a:br>
              <a:rPr lang="en-CA" sz="2300" b="1" dirty="0" smtClean="0">
                <a:solidFill>
                  <a:srgbClr val="C00000"/>
                </a:solidFill>
              </a:rPr>
            </a:br>
            <a:r>
              <a:rPr lang="en-CA" sz="2300" dirty="0" smtClean="0"/>
              <a:t>Your financial support will help others to preach the Word of  YAHUSHA.  In doing so, there is “</a:t>
            </a:r>
            <a:r>
              <a:rPr lang="en-CA" sz="2300" dirty="0"/>
              <a:t>fruit </a:t>
            </a:r>
            <a:r>
              <a:rPr lang="en-CA" sz="2300" dirty="0" smtClean="0"/>
              <a:t>(a reward</a:t>
            </a:r>
            <a:r>
              <a:rPr lang="en-CA" sz="2300" dirty="0"/>
              <a:t>) that abounds to </a:t>
            </a:r>
            <a:r>
              <a:rPr lang="en-CA" sz="2300" dirty="0" smtClean="0"/>
              <a:t/>
            </a:r>
            <a:br>
              <a:rPr lang="en-CA" sz="2300" dirty="0" smtClean="0"/>
            </a:br>
            <a:r>
              <a:rPr lang="en-CA" sz="2300" dirty="0" smtClean="0"/>
              <a:t>your </a:t>
            </a:r>
            <a:r>
              <a:rPr lang="en-CA" sz="2300" dirty="0"/>
              <a:t>account” (Phil 4:15-17; </a:t>
            </a:r>
            <a:r>
              <a:rPr lang="en-CA" sz="2300" dirty="0" smtClean="0"/>
              <a:t> 2 </a:t>
            </a:r>
            <a:r>
              <a:rPr lang="en-CA" sz="2300" dirty="0" err="1" smtClean="0"/>
              <a:t>Cor</a:t>
            </a:r>
            <a:r>
              <a:rPr lang="en-CA" sz="2300" dirty="0" smtClean="0"/>
              <a:t> </a:t>
            </a:r>
            <a:r>
              <a:rPr lang="en-CA" sz="2300" dirty="0"/>
              <a:t>9:6). </a:t>
            </a:r>
          </a:p>
        </p:txBody>
      </p:sp>
      <p:sp>
        <p:nvSpPr>
          <p:cNvPr id="4" name="Content Placeholder 3">
            <a:extLst>
              <a:ext uri="{FF2B5EF4-FFF2-40B4-BE49-F238E27FC236}">
                <a16:creationId xmlns="" xmlns:a16="http://schemas.microsoft.com/office/drawing/2014/main" id="{76C15EE5-352D-4C1F-9A2A-8978333B302E}"/>
              </a:ext>
            </a:extLst>
          </p:cNvPr>
          <p:cNvSpPr>
            <a:spLocks noGrp="1"/>
          </p:cNvSpPr>
          <p:nvPr>
            <p:ph sz="half" idx="2"/>
          </p:nvPr>
        </p:nvSpPr>
        <p:spPr>
          <a:xfrm>
            <a:off x="7384473" y="2184755"/>
            <a:ext cx="4035934" cy="3883536"/>
          </a:xfrm>
        </p:spPr>
        <p:txBody>
          <a:bodyPr>
            <a:normAutofit/>
            <a:scene3d>
              <a:camera prst="orthographicFront"/>
              <a:lightRig rig="threePt" dir="t"/>
            </a:scene3d>
            <a:sp3d extrusionH="57150">
              <a:bevelT w="38100" h="38100"/>
            </a:sp3d>
          </a:bodyPr>
          <a:lstStyle/>
          <a:p>
            <a:r>
              <a:rPr lang="en-CA" sz="2300" dirty="0" smtClean="0"/>
              <a:t>YAHUWA </a:t>
            </a:r>
            <a:r>
              <a:rPr lang="en-CA" sz="2300" dirty="0"/>
              <a:t>has promised that </a:t>
            </a:r>
            <a:r>
              <a:rPr lang="en-CA" sz="2300" dirty="0" smtClean="0"/>
              <a:t/>
            </a:r>
            <a:br>
              <a:rPr lang="en-CA" sz="2300" dirty="0" smtClean="0"/>
            </a:br>
            <a:r>
              <a:rPr lang="en-CA" sz="2300" dirty="0" smtClean="0"/>
              <a:t>your </a:t>
            </a:r>
            <a:r>
              <a:rPr lang="en-CA" sz="2300" dirty="0" err="1"/>
              <a:t>labor</a:t>
            </a:r>
            <a:r>
              <a:rPr lang="en-CA" sz="2300" dirty="0"/>
              <a:t> will not be in vain in YAHUSHA (1Cor 15:58).</a:t>
            </a:r>
          </a:p>
          <a:p>
            <a:r>
              <a:rPr lang="en-CA" sz="2300" dirty="0" smtClean="0"/>
              <a:t>All </a:t>
            </a:r>
            <a:r>
              <a:rPr lang="en-CA" sz="2300" dirty="0"/>
              <a:t>of Heaven will rejoice </a:t>
            </a:r>
            <a:r>
              <a:rPr lang="en-CA" sz="2300" dirty="0" smtClean="0"/>
              <a:t/>
            </a:r>
            <a:br>
              <a:rPr lang="en-CA" sz="2300" dirty="0" smtClean="0"/>
            </a:br>
            <a:r>
              <a:rPr lang="en-CA" sz="2300" dirty="0" smtClean="0"/>
              <a:t>with </a:t>
            </a:r>
            <a:r>
              <a:rPr lang="en-CA" sz="2300" dirty="0"/>
              <a:t>him </a:t>
            </a:r>
            <a:r>
              <a:rPr lang="en-CA" sz="2300" dirty="0" smtClean="0"/>
              <a:t>when he </a:t>
            </a:r>
            <a:r>
              <a:rPr lang="en-CA" sz="2300" dirty="0"/>
              <a:t>receives </a:t>
            </a:r>
            <a:r>
              <a:rPr lang="en-CA" sz="2300" dirty="0" smtClean="0"/>
              <a:t/>
            </a:r>
            <a:br>
              <a:rPr lang="en-CA" sz="2300" dirty="0" smtClean="0"/>
            </a:br>
            <a:r>
              <a:rPr lang="en-CA" sz="2300" dirty="0" smtClean="0"/>
              <a:t>the </a:t>
            </a:r>
            <a:r>
              <a:rPr lang="en-CA" sz="2300" dirty="0"/>
              <a:t>“crown of rejoicing” </a:t>
            </a:r>
            <a:r>
              <a:rPr lang="en-CA" sz="2300" dirty="0" smtClean="0"/>
              <a:t/>
            </a:r>
            <a:br>
              <a:rPr lang="en-CA" sz="2300" dirty="0" smtClean="0"/>
            </a:br>
            <a:r>
              <a:rPr lang="en-CA" sz="2300" dirty="0" smtClean="0"/>
              <a:t>(1 </a:t>
            </a:r>
            <a:r>
              <a:rPr lang="en-CA" sz="2300" dirty="0" err="1" smtClean="0"/>
              <a:t>Thess</a:t>
            </a:r>
            <a:r>
              <a:rPr lang="en-CA" sz="2300" dirty="0" smtClean="0"/>
              <a:t> 2:19).</a:t>
            </a:r>
            <a:endParaRPr lang="en-CA" sz="2300" dirty="0"/>
          </a:p>
        </p:txBody>
      </p:sp>
      <p:sp>
        <p:nvSpPr>
          <p:cNvPr id="2" name="Slide Number Placeholder 1"/>
          <p:cNvSpPr>
            <a:spLocks noGrp="1"/>
          </p:cNvSpPr>
          <p:nvPr>
            <p:ph type="sldNum" sz="quarter" idx="12"/>
          </p:nvPr>
        </p:nvSpPr>
        <p:spPr/>
        <p:txBody>
          <a:bodyPr/>
          <a:lstStyle/>
          <a:p>
            <a:fld id="{B9EAB3BA-07EE-4B64-A177-47C30D775877}" type="slidenum">
              <a:rPr lang="en-US" smtClean="0"/>
              <a:pPr/>
              <a:t>30</a:t>
            </a:fld>
            <a:endParaRPr lang="en-US" dirty="0"/>
          </a:p>
        </p:txBody>
      </p:sp>
      <p:sp>
        <p:nvSpPr>
          <p:cNvPr id="8" name="Title 1">
            <a:extLst>
              <a:ext uri="{FF2B5EF4-FFF2-40B4-BE49-F238E27FC236}">
                <a16:creationId xmlns="" xmlns:a16="http://schemas.microsoft.com/office/drawing/2014/main" id="{58396932-BD17-457A-B098-025125A015FE}"/>
              </a:ext>
            </a:extLst>
          </p:cNvPr>
          <p:cNvSpPr txBox="1">
            <a:spLocks/>
          </p:cNvSpPr>
          <p:nvPr/>
        </p:nvSpPr>
        <p:spPr>
          <a:xfrm>
            <a:off x="1025241" y="132863"/>
            <a:ext cx="6844146"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#3 – the crown of </a:t>
            </a:r>
            <a:br>
              <a:rPr lang="en-CA" sz="4000" b="1" dirty="0" smtClean="0">
                <a:solidFill>
                  <a:srgbClr val="FFC000"/>
                </a:solidFill>
              </a:rPr>
            </a:br>
            <a:r>
              <a:rPr lang="en-CA" sz="4000" b="1" dirty="0" smtClean="0">
                <a:solidFill>
                  <a:srgbClr val="FFC000"/>
                </a:solidFill>
              </a:rPr>
              <a:t>rejoicing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pic>
        <p:nvPicPr>
          <p:cNvPr id="9" name="Picture 8" descr="C:\Users\Rae\Desktop\crown-with-flowers-and-strass-decoration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30825" y="-116138"/>
            <a:ext cx="2161309" cy="216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292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8F4EA96-80A6-43D0-9D7E-D6C481B5CE1B}"/>
              </a:ext>
            </a:extLst>
          </p:cNvPr>
          <p:cNvSpPr>
            <a:spLocks noGrp="1"/>
          </p:cNvSpPr>
          <p:nvPr>
            <p:ph sz="half" idx="1"/>
          </p:nvPr>
        </p:nvSpPr>
        <p:spPr>
          <a:xfrm>
            <a:off x="797442" y="2010878"/>
            <a:ext cx="5295041" cy="3912844"/>
          </a:xfrm>
        </p:spPr>
        <p:txBody>
          <a:bodyPr>
            <a:normAutofit/>
            <a:scene3d>
              <a:camera prst="orthographicFront"/>
              <a:lightRig rig="threePt" dir="t"/>
            </a:scene3d>
            <a:sp3d extrusionH="57150">
              <a:bevelT w="38100" h="38100"/>
            </a:sp3d>
          </a:bodyPr>
          <a:lstStyle/>
          <a:p>
            <a:r>
              <a:rPr lang="en-CA" dirty="0">
                <a:solidFill>
                  <a:srgbClr val="002060"/>
                </a:solidFill>
              </a:rPr>
              <a:t>“Watch yourself in all things, endure affliction, do the work of </a:t>
            </a:r>
            <a:r>
              <a:rPr lang="en-CA" dirty="0" smtClean="0">
                <a:solidFill>
                  <a:srgbClr val="002060"/>
                </a:solidFill>
              </a:rPr>
              <a:t>the evangelist </a:t>
            </a:r>
            <a:r>
              <a:rPr lang="en-CA" dirty="0">
                <a:solidFill>
                  <a:srgbClr val="002060"/>
                </a:solidFill>
              </a:rPr>
              <a:t>, fulfill your service. </a:t>
            </a:r>
            <a:r>
              <a:rPr lang="en-CA" dirty="0" smtClean="0">
                <a:solidFill>
                  <a:srgbClr val="002060"/>
                </a:solidFill>
              </a:rPr>
              <a:t> For </a:t>
            </a:r>
            <a:r>
              <a:rPr lang="en-CA" dirty="0">
                <a:solidFill>
                  <a:srgbClr val="002060"/>
                </a:solidFill>
              </a:rPr>
              <a:t>I am now ready to be offered</a:t>
            </a:r>
            <a:r>
              <a:rPr lang="en-CA" dirty="0" smtClean="0">
                <a:solidFill>
                  <a:srgbClr val="002060"/>
                </a:solidFill>
              </a:rPr>
              <a:t>,  </a:t>
            </a:r>
            <a:br>
              <a:rPr lang="en-CA" dirty="0" smtClean="0">
                <a:solidFill>
                  <a:srgbClr val="002060"/>
                </a:solidFill>
              </a:rPr>
            </a:br>
            <a:r>
              <a:rPr lang="en-CA" dirty="0" smtClean="0">
                <a:solidFill>
                  <a:srgbClr val="002060"/>
                </a:solidFill>
              </a:rPr>
              <a:t>and </a:t>
            </a:r>
            <a:r>
              <a:rPr lang="en-CA" dirty="0">
                <a:solidFill>
                  <a:srgbClr val="002060"/>
                </a:solidFill>
              </a:rPr>
              <a:t>the time of my departure is at hand. </a:t>
            </a:r>
            <a:r>
              <a:rPr lang="en-CA" dirty="0" smtClean="0">
                <a:solidFill>
                  <a:srgbClr val="002060"/>
                </a:solidFill>
              </a:rPr>
              <a:t> I </a:t>
            </a:r>
            <a:r>
              <a:rPr lang="en-CA" dirty="0">
                <a:solidFill>
                  <a:srgbClr val="002060"/>
                </a:solidFill>
              </a:rPr>
              <a:t>have fought a good fight, I have kept the faith: </a:t>
            </a:r>
            <a:r>
              <a:rPr lang="en-CA" dirty="0"/>
              <a:t>(vs 8) </a:t>
            </a:r>
            <a:r>
              <a:rPr lang="en-CA" dirty="0">
                <a:solidFill>
                  <a:srgbClr val="002060"/>
                </a:solidFill>
              </a:rPr>
              <a:t>And now there is laid up for me a crown of righteousness, which YAHUSHA,  the righteous Judge, shall give me on that day: and not to me only, but to all </a:t>
            </a:r>
            <a:r>
              <a:rPr lang="en-CA" dirty="0" err="1">
                <a:solidFill>
                  <a:srgbClr val="002060"/>
                </a:solidFill>
              </a:rPr>
              <a:t>Yisrael</a:t>
            </a:r>
            <a:r>
              <a:rPr lang="en-CA" dirty="0">
                <a:solidFill>
                  <a:srgbClr val="002060"/>
                </a:solidFill>
              </a:rPr>
              <a:t> that also love His appearing” </a:t>
            </a:r>
            <a:r>
              <a:rPr lang="en-CA" dirty="0"/>
              <a:t>(2 Tim 4:5-8). </a:t>
            </a:r>
          </a:p>
          <a:p>
            <a:endParaRPr lang="en-CA" dirty="0"/>
          </a:p>
        </p:txBody>
      </p:sp>
      <p:sp>
        <p:nvSpPr>
          <p:cNvPr id="4" name="Content Placeholder 3">
            <a:extLst>
              <a:ext uri="{FF2B5EF4-FFF2-40B4-BE49-F238E27FC236}">
                <a16:creationId xmlns="" xmlns:a16="http://schemas.microsoft.com/office/drawing/2014/main" id="{D898AC10-673B-4037-87F3-D8B7BAFAD0E4}"/>
              </a:ext>
            </a:extLst>
          </p:cNvPr>
          <p:cNvSpPr>
            <a:spLocks noGrp="1"/>
          </p:cNvSpPr>
          <p:nvPr>
            <p:ph sz="half" idx="2"/>
          </p:nvPr>
        </p:nvSpPr>
        <p:spPr>
          <a:xfrm>
            <a:off x="6413770" y="2017342"/>
            <a:ext cx="5207615" cy="3912843"/>
          </a:xfrm>
        </p:spPr>
        <p:txBody>
          <a:bodyPr>
            <a:normAutofit/>
            <a:scene3d>
              <a:camera prst="orthographicFront"/>
              <a:lightRig rig="threePt" dir="t"/>
            </a:scene3d>
            <a:sp3d extrusionH="57150">
              <a:bevelT w="38100" h="38100"/>
            </a:sp3d>
          </a:bodyPr>
          <a:lstStyle/>
          <a:p>
            <a:r>
              <a:rPr lang="en-CA" dirty="0"/>
              <a:t>The “crown of righteousness” (vs 8) is a reward.  </a:t>
            </a:r>
            <a:r>
              <a:rPr lang="en-CA" u="sng" dirty="0"/>
              <a:t>It is not to be confused with the </a:t>
            </a:r>
            <a:r>
              <a:rPr lang="en-CA" dirty="0"/>
              <a:t>“</a:t>
            </a:r>
            <a:r>
              <a:rPr lang="en-CA" u="sng" dirty="0"/>
              <a:t>righteousness of YAHUWA</a:t>
            </a:r>
            <a:r>
              <a:rPr lang="en-CA" dirty="0"/>
              <a:t>” which the believer receives when he becomes a believer. </a:t>
            </a:r>
          </a:p>
          <a:p>
            <a:r>
              <a:rPr lang="en-CA" dirty="0"/>
              <a:t>We put our faith and trust in YAHUSHA, because </a:t>
            </a:r>
            <a:r>
              <a:rPr lang="en-CA" dirty="0">
                <a:solidFill>
                  <a:srgbClr val="002060"/>
                </a:solidFill>
              </a:rPr>
              <a:t>“He had made Him to be the sin sacrifice for us, who knew no sin; that we might be made the righteousness of </a:t>
            </a:r>
            <a:r>
              <a:rPr lang="en-CA" dirty="0" smtClean="0">
                <a:solidFill>
                  <a:srgbClr val="002060"/>
                </a:solidFill>
              </a:rPr>
              <a:t/>
            </a:r>
            <a:br>
              <a:rPr lang="en-CA" dirty="0" smtClean="0">
                <a:solidFill>
                  <a:srgbClr val="002060"/>
                </a:solidFill>
              </a:rPr>
            </a:br>
            <a:r>
              <a:rPr lang="en-CA" dirty="0" smtClean="0">
                <a:solidFill>
                  <a:srgbClr val="002060"/>
                </a:solidFill>
              </a:rPr>
              <a:t>YAHUWA </a:t>
            </a:r>
            <a:r>
              <a:rPr lang="en-CA" dirty="0">
                <a:solidFill>
                  <a:srgbClr val="002060"/>
                </a:solidFill>
              </a:rPr>
              <a:t>in Him” </a:t>
            </a:r>
            <a:r>
              <a:rPr lang="en-CA" dirty="0"/>
              <a:t>(2 Cor 5:21).</a:t>
            </a:r>
          </a:p>
        </p:txBody>
      </p:sp>
      <p:sp>
        <p:nvSpPr>
          <p:cNvPr id="2" name="Slide Number Placeholder 1"/>
          <p:cNvSpPr>
            <a:spLocks noGrp="1"/>
          </p:cNvSpPr>
          <p:nvPr>
            <p:ph type="sldNum" sz="quarter" idx="12"/>
          </p:nvPr>
        </p:nvSpPr>
        <p:spPr/>
        <p:txBody>
          <a:bodyPr/>
          <a:lstStyle/>
          <a:p>
            <a:fld id="{B9EAB3BA-07EE-4B64-A177-47C30D775877}" type="slidenum">
              <a:rPr lang="en-US" smtClean="0"/>
              <a:pPr/>
              <a:t>31</a:t>
            </a:fld>
            <a:endParaRPr lang="en-US" dirty="0"/>
          </a:p>
        </p:txBody>
      </p:sp>
      <p:pic>
        <p:nvPicPr>
          <p:cNvPr id="6" name="Picture 5" descr="C:\Users\Rae\Desktop\crown-of-queen-elizabeth-the-queen-mother-clip-art-diamond-crown-thumbnai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83725" y="-96232"/>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58396932-BD17-457A-B098-025125A015FE}"/>
              </a:ext>
            </a:extLst>
          </p:cNvPr>
          <p:cNvSpPr txBox="1">
            <a:spLocks/>
          </p:cNvSpPr>
          <p:nvPr/>
        </p:nvSpPr>
        <p:spPr>
          <a:xfrm>
            <a:off x="942108" y="152405"/>
            <a:ext cx="9268692"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r>
              <a:rPr lang="en-CA" sz="4000" b="1" dirty="0" smtClean="0">
                <a:solidFill>
                  <a:srgbClr val="FFC000"/>
                </a:solidFill>
              </a:rPr>
              <a:t>#4 – the  crown  of </a:t>
            </a:r>
            <a:br>
              <a:rPr lang="en-CA" sz="4000" b="1" dirty="0" smtClean="0">
                <a:solidFill>
                  <a:srgbClr val="FFC000"/>
                </a:solidFill>
              </a:rPr>
            </a:br>
            <a:r>
              <a:rPr lang="en-CA" sz="4000" b="1" dirty="0" smtClean="0">
                <a:solidFill>
                  <a:srgbClr val="FFC000"/>
                </a:solidFill>
              </a:rPr>
              <a:t>righteousness </a:t>
            </a:r>
            <a:endParaRPr lang="en-CA" sz="2800" dirty="0">
              <a:solidFill>
                <a:srgbClr val="FF0000"/>
              </a:solidFill>
            </a:endParaRPr>
          </a:p>
        </p:txBody>
      </p:sp>
    </p:spTree>
    <p:extLst>
      <p:ext uri="{BB962C8B-B14F-4D97-AF65-F5344CB8AC3E}">
        <p14:creationId xmlns:p14="http://schemas.microsoft.com/office/powerpoint/2010/main" val="4230578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E4BE63B-47BC-4E7A-9614-315D108A96AD}"/>
              </a:ext>
            </a:extLst>
          </p:cNvPr>
          <p:cNvSpPr>
            <a:spLocks noGrp="1"/>
          </p:cNvSpPr>
          <p:nvPr>
            <p:ph sz="half" idx="1"/>
          </p:nvPr>
        </p:nvSpPr>
        <p:spPr>
          <a:xfrm>
            <a:off x="955195" y="1910810"/>
            <a:ext cx="4924610" cy="4265433"/>
          </a:xfrm>
        </p:spPr>
        <p:txBody>
          <a:bodyPr>
            <a:normAutofit/>
            <a:scene3d>
              <a:camera prst="orthographicFront"/>
              <a:lightRig rig="threePt" dir="t"/>
            </a:scene3d>
            <a:sp3d extrusionH="57150">
              <a:bevelT w="38100" h="38100"/>
            </a:sp3d>
          </a:bodyPr>
          <a:lstStyle/>
          <a:p>
            <a:r>
              <a:rPr lang="en-CA" dirty="0"/>
              <a:t>Righteousness is imputed to all those saved by grace through faith, </a:t>
            </a:r>
            <a:r>
              <a:rPr lang="en-CA" dirty="0" smtClean="0"/>
              <a:t> but </a:t>
            </a:r>
            <a:r>
              <a:rPr lang="en-CA" dirty="0"/>
              <a:t>the “crown of righteousness” is a reward </a:t>
            </a:r>
            <a:r>
              <a:rPr lang="en-CA" dirty="0" smtClean="0"/>
              <a:t>to </a:t>
            </a:r>
            <a:r>
              <a:rPr lang="en-CA" dirty="0"/>
              <a:t>be earned by the saved.</a:t>
            </a:r>
          </a:p>
          <a:p>
            <a:pPr marL="0" indent="0">
              <a:buNone/>
            </a:pPr>
            <a:r>
              <a:rPr lang="en-CA" sz="2400" b="1" dirty="0">
                <a:solidFill>
                  <a:srgbClr val="C00000"/>
                </a:solidFill>
              </a:rPr>
              <a:t>They Loved His </a:t>
            </a:r>
            <a:r>
              <a:rPr lang="en-CA" sz="2400" b="1" dirty="0" smtClean="0">
                <a:solidFill>
                  <a:srgbClr val="C00000"/>
                </a:solidFill>
              </a:rPr>
              <a:t>Appearing</a:t>
            </a:r>
            <a:endParaRPr lang="en-CA" sz="2400" dirty="0">
              <a:solidFill>
                <a:srgbClr val="C00000"/>
              </a:solidFill>
            </a:endParaRPr>
          </a:p>
          <a:p>
            <a:r>
              <a:rPr lang="en-CA" dirty="0"/>
              <a:t> The apostle looked ahead to the “Judgment seat of YAHUSHA” </a:t>
            </a:r>
            <a:r>
              <a:rPr lang="en-CA" dirty="0" smtClean="0"/>
              <a:t>(2 </a:t>
            </a:r>
            <a:r>
              <a:rPr lang="en-CA" dirty="0" err="1" smtClean="0"/>
              <a:t>Cor</a:t>
            </a:r>
            <a:r>
              <a:rPr lang="en-CA" dirty="0" smtClean="0"/>
              <a:t> </a:t>
            </a:r>
            <a:r>
              <a:rPr lang="en-CA" dirty="0"/>
              <a:t>5:10) where the “crown of righteousness” will </a:t>
            </a:r>
            <a:r>
              <a:rPr lang="en-CA" dirty="0" smtClean="0"/>
              <a:t>be </a:t>
            </a:r>
            <a:r>
              <a:rPr lang="en-CA" dirty="0"/>
              <a:t>given to those who “have Loved his appearing” </a:t>
            </a:r>
            <a:r>
              <a:rPr lang="en-CA" dirty="0" smtClean="0"/>
              <a:t/>
            </a:r>
            <a:br>
              <a:rPr lang="en-CA" dirty="0" smtClean="0"/>
            </a:br>
            <a:r>
              <a:rPr lang="en-CA" dirty="0" smtClean="0"/>
              <a:t>(</a:t>
            </a:r>
            <a:r>
              <a:rPr lang="en-CA" dirty="0"/>
              <a:t>2 Tim 4:8). </a:t>
            </a:r>
          </a:p>
        </p:txBody>
      </p:sp>
      <p:sp>
        <p:nvSpPr>
          <p:cNvPr id="4" name="Content Placeholder 3">
            <a:extLst>
              <a:ext uri="{FF2B5EF4-FFF2-40B4-BE49-F238E27FC236}">
                <a16:creationId xmlns="" xmlns:a16="http://schemas.microsoft.com/office/drawing/2014/main" id="{68F6425D-2A38-4A67-A364-D4C42B4011DB}"/>
              </a:ext>
            </a:extLst>
          </p:cNvPr>
          <p:cNvSpPr>
            <a:spLocks noGrp="1"/>
          </p:cNvSpPr>
          <p:nvPr>
            <p:ph sz="half" idx="2"/>
          </p:nvPr>
        </p:nvSpPr>
        <p:spPr>
          <a:xfrm>
            <a:off x="6413771" y="1501321"/>
            <a:ext cx="4846108" cy="4729357"/>
          </a:xfrm>
        </p:spPr>
        <p:txBody>
          <a:bodyPr>
            <a:normAutofit/>
            <a:scene3d>
              <a:camera prst="orthographicFront"/>
              <a:lightRig rig="threePt" dir="t"/>
            </a:scene3d>
            <a:sp3d extrusionH="57150">
              <a:bevelT w="38100" h="38100"/>
            </a:sp3d>
          </a:bodyPr>
          <a:lstStyle/>
          <a:p>
            <a:r>
              <a:rPr lang="en-CA" dirty="0"/>
              <a:t>If the believer looks for,  and </a:t>
            </a:r>
            <a:r>
              <a:rPr lang="en-CA" dirty="0" smtClean="0"/>
              <a:t>loves the </a:t>
            </a:r>
            <a:r>
              <a:rPr lang="en-CA" dirty="0"/>
              <a:t>second coming of YAHUSHA, it will affect his whole life.  Look at the dynamic impact this truth had on the life of the Apostle Paul.  He could say:</a:t>
            </a:r>
          </a:p>
          <a:p>
            <a:pPr marL="457200" indent="-457200">
              <a:buFont typeface="+mj-lt"/>
              <a:buAutoNum type="arabicParenR"/>
            </a:pPr>
            <a:r>
              <a:rPr lang="en-CA" b="1" u="sng" dirty="0" smtClean="0">
                <a:solidFill>
                  <a:srgbClr val="C00000"/>
                </a:solidFill>
              </a:rPr>
              <a:t>Fi</a:t>
            </a:r>
            <a:r>
              <a:rPr lang="en-CA" b="1" dirty="0" smtClean="0">
                <a:solidFill>
                  <a:srgbClr val="C00000"/>
                </a:solidFill>
              </a:rPr>
              <a:t>g</a:t>
            </a:r>
            <a:r>
              <a:rPr lang="en-CA" b="1" u="sng" dirty="0" smtClean="0">
                <a:solidFill>
                  <a:srgbClr val="C00000"/>
                </a:solidFill>
              </a:rPr>
              <a:t>ht </a:t>
            </a:r>
            <a:r>
              <a:rPr lang="en-CA" b="1" u="sng" dirty="0">
                <a:solidFill>
                  <a:srgbClr val="C00000"/>
                </a:solidFill>
              </a:rPr>
              <a:t>the Good Fi</a:t>
            </a:r>
            <a:r>
              <a:rPr lang="en-CA" b="1" dirty="0">
                <a:solidFill>
                  <a:srgbClr val="C00000"/>
                </a:solidFill>
              </a:rPr>
              <a:t>g</a:t>
            </a:r>
            <a:r>
              <a:rPr lang="en-CA" b="1" u="sng" dirty="0">
                <a:solidFill>
                  <a:srgbClr val="C00000"/>
                </a:solidFill>
              </a:rPr>
              <a:t>ht</a:t>
            </a:r>
            <a:r>
              <a:rPr lang="en-CA" b="1" dirty="0">
                <a:solidFill>
                  <a:srgbClr val="C00000"/>
                </a:solidFill>
              </a:rPr>
              <a:t>. </a:t>
            </a:r>
            <a:r>
              <a:rPr lang="en-CA" b="1" dirty="0" smtClean="0">
                <a:solidFill>
                  <a:srgbClr val="C00000"/>
                </a:solidFill>
              </a:rPr>
              <a:t> </a:t>
            </a:r>
            <a:r>
              <a:rPr lang="en-CA" dirty="0" smtClean="0"/>
              <a:t>“</a:t>
            </a:r>
            <a:r>
              <a:rPr lang="en-CA" dirty="0"/>
              <a:t>I have fought the good fight” (2 </a:t>
            </a:r>
            <a:r>
              <a:rPr lang="en-CA" dirty="0" smtClean="0"/>
              <a:t> Tim </a:t>
            </a:r>
            <a:r>
              <a:rPr lang="en-CA" dirty="0"/>
              <a:t>4:7 and </a:t>
            </a:r>
            <a:r>
              <a:rPr lang="en-CA" dirty="0" smtClean="0"/>
              <a:t>1 </a:t>
            </a:r>
            <a:r>
              <a:rPr lang="en-CA" dirty="0" err="1" smtClean="0"/>
              <a:t>Cor</a:t>
            </a:r>
            <a:r>
              <a:rPr lang="en-CA" dirty="0" smtClean="0"/>
              <a:t> </a:t>
            </a:r>
            <a:r>
              <a:rPr lang="en-CA" dirty="0"/>
              <a:t>15:32).  He fought a spiritual battle throughout his believers life, and won.  </a:t>
            </a:r>
            <a:r>
              <a:rPr lang="en-CA" dirty="0" smtClean="0"/>
              <a:t/>
            </a:r>
            <a:br>
              <a:rPr lang="en-CA" dirty="0" smtClean="0"/>
            </a:br>
            <a:r>
              <a:rPr lang="en-CA" dirty="0" smtClean="0"/>
              <a:t>He </a:t>
            </a:r>
            <a:r>
              <a:rPr lang="en-CA" dirty="0"/>
              <a:t>never surrendered to the enemies </a:t>
            </a:r>
            <a:r>
              <a:rPr lang="en-CA" dirty="0" smtClean="0"/>
              <a:t/>
            </a:r>
            <a:br>
              <a:rPr lang="en-CA" dirty="0" smtClean="0"/>
            </a:br>
            <a:r>
              <a:rPr lang="en-CA" dirty="0" smtClean="0"/>
              <a:t>of </a:t>
            </a:r>
            <a:r>
              <a:rPr lang="en-CA" dirty="0"/>
              <a:t>righteousness (Eph 6:12).</a:t>
            </a:r>
          </a:p>
          <a:p>
            <a:endParaRPr lang="en-CA" b="1" dirty="0"/>
          </a:p>
          <a:p>
            <a:endParaRPr lang="en-CA" b="1" dirty="0"/>
          </a:p>
          <a:p>
            <a:endParaRPr lang="en-CA" b="1" dirty="0"/>
          </a:p>
        </p:txBody>
      </p:sp>
      <p:sp>
        <p:nvSpPr>
          <p:cNvPr id="2" name="Slide Number Placeholder 1"/>
          <p:cNvSpPr>
            <a:spLocks noGrp="1"/>
          </p:cNvSpPr>
          <p:nvPr>
            <p:ph type="sldNum" sz="quarter" idx="12"/>
          </p:nvPr>
        </p:nvSpPr>
        <p:spPr/>
        <p:txBody>
          <a:bodyPr/>
          <a:lstStyle/>
          <a:p>
            <a:fld id="{B9EAB3BA-07EE-4B64-A177-47C30D775877}" type="slidenum">
              <a:rPr lang="en-US" smtClean="0"/>
              <a:pPr/>
              <a:t>32</a:t>
            </a:fld>
            <a:endParaRPr lang="en-US" dirty="0"/>
          </a:p>
        </p:txBody>
      </p:sp>
      <p:sp>
        <p:nvSpPr>
          <p:cNvPr id="9" name="Title 1">
            <a:extLst>
              <a:ext uri="{FF2B5EF4-FFF2-40B4-BE49-F238E27FC236}">
                <a16:creationId xmlns="" xmlns:a16="http://schemas.microsoft.com/office/drawing/2014/main" id="{58396932-BD17-457A-B098-025125A015FE}"/>
              </a:ext>
            </a:extLst>
          </p:cNvPr>
          <p:cNvSpPr txBox="1">
            <a:spLocks/>
          </p:cNvSpPr>
          <p:nvPr/>
        </p:nvSpPr>
        <p:spPr>
          <a:xfrm>
            <a:off x="2313697" y="146717"/>
            <a:ext cx="8382002"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r>
              <a:rPr lang="en-CA" sz="4000" b="1" dirty="0" smtClean="0">
                <a:solidFill>
                  <a:srgbClr val="FFC000"/>
                </a:solidFill>
              </a:rPr>
              <a:t>#4 – the crown of </a:t>
            </a:r>
            <a:br>
              <a:rPr lang="en-CA" sz="4000" b="1" dirty="0" smtClean="0">
                <a:solidFill>
                  <a:srgbClr val="FFC000"/>
                </a:solidFill>
              </a:rPr>
            </a:br>
            <a:r>
              <a:rPr lang="en-CA" sz="4000" b="1" dirty="0" smtClean="0">
                <a:solidFill>
                  <a:srgbClr val="FFC000"/>
                </a:solidFill>
              </a:rPr>
              <a:t>righteousness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r"/>
            <a:endParaRPr lang="en-CA" sz="2800" dirty="0">
              <a:solidFill>
                <a:srgbClr val="FF0000"/>
              </a:solidFill>
            </a:endParaRPr>
          </a:p>
        </p:txBody>
      </p:sp>
      <p:pic>
        <p:nvPicPr>
          <p:cNvPr id="10" name="Picture 9" descr="C:\Users\Rae\Desktop\crown-of-queen-elizabeth-the-queen-mother-clip-art-diamond-crown-thumbnai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23495" y="-96232"/>
            <a:ext cx="28575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92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F19C78-E2FF-49C6-853D-4A7C58366CDC}"/>
              </a:ext>
            </a:extLst>
          </p:cNvPr>
          <p:cNvSpPr>
            <a:spLocks noGrp="1"/>
          </p:cNvSpPr>
          <p:nvPr>
            <p:ph type="title"/>
          </p:nvPr>
        </p:nvSpPr>
        <p:spPr/>
        <p:txBody>
          <a:bodyPr/>
          <a:lstStyle/>
          <a:p>
            <a:r>
              <a:rPr lang="en-CA" dirty="0"/>
              <a:t/>
            </a:r>
            <a:br>
              <a:rPr lang="en-CA" dirty="0"/>
            </a:br>
            <a:endParaRPr lang="en-CA" dirty="0"/>
          </a:p>
        </p:txBody>
      </p:sp>
      <p:sp>
        <p:nvSpPr>
          <p:cNvPr id="3" name="Content Placeholder 2">
            <a:extLst>
              <a:ext uri="{FF2B5EF4-FFF2-40B4-BE49-F238E27FC236}">
                <a16:creationId xmlns="" xmlns:a16="http://schemas.microsoft.com/office/drawing/2014/main" id="{1A0345EA-11D8-4830-89BB-4A003081BAEA}"/>
              </a:ext>
            </a:extLst>
          </p:cNvPr>
          <p:cNvSpPr>
            <a:spLocks noGrp="1"/>
          </p:cNvSpPr>
          <p:nvPr>
            <p:ph sz="half" idx="1"/>
          </p:nvPr>
        </p:nvSpPr>
        <p:spPr>
          <a:xfrm>
            <a:off x="1023495" y="1979766"/>
            <a:ext cx="4645152" cy="4265433"/>
          </a:xfrm>
        </p:spPr>
        <p:txBody>
          <a:bodyPr>
            <a:normAutofit/>
            <a:scene3d>
              <a:camera prst="orthographicFront"/>
              <a:lightRig rig="threePt" dir="t"/>
            </a:scene3d>
            <a:sp3d extrusionH="57150">
              <a:bevelT w="38100" h="38100"/>
            </a:sp3d>
          </a:bodyPr>
          <a:lstStyle/>
          <a:p>
            <a:pPr marL="0" indent="0">
              <a:buNone/>
            </a:pPr>
            <a:r>
              <a:rPr lang="en-CA" b="1" dirty="0">
                <a:solidFill>
                  <a:srgbClr val="C00000"/>
                </a:solidFill>
              </a:rPr>
              <a:t>They Loved His </a:t>
            </a:r>
            <a:r>
              <a:rPr lang="en-CA" b="1" dirty="0" smtClean="0">
                <a:solidFill>
                  <a:srgbClr val="C00000"/>
                </a:solidFill>
              </a:rPr>
              <a:t>Appearing  </a:t>
            </a:r>
            <a:r>
              <a:rPr lang="en-CA" b="1" dirty="0">
                <a:solidFill>
                  <a:srgbClr val="C00000"/>
                </a:solidFill>
              </a:rPr>
              <a:t>(</a:t>
            </a:r>
            <a:r>
              <a:rPr lang="en-CA" b="1" dirty="0" err="1" smtClean="0">
                <a:solidFill>
                  <a:srgbClr val="C00000"/>
                </a:solidFill>
              </a:rPr>
              <a:t>con’t</a:t>
            </a:r>
            <a:r>
              <a:rPr lang="en-CA" b="1" dirty="0" smtClean="0">
                <a:solidFill>
                  <a:srgbClr val="C00000"/>
                </a:solidFill>
              </a:rPr>
              <a:t>)</a:t>
            </a:r>
            <a:endParaRPr lang="en-CA" b="1" dirty="0">
              <a:solidFill>
                <a:srgbClr val="C00000"/>
              </a:solidFill>
            </a:endParaRPr>
          </a:p>
          <a:p>
            <a:pPr marL="457200" indent="-457200">
              <a:buFont typeface="+mj-lt"/>
              <a:buAutoNum type="arabicParenR" startAt="2"/>
            </a:pPr>
            <a:r>
              <a:rPr lang="en-CA" b="1" u="sng" dirty="0" smtClean="0">
                <a:solidFill>
                  <a:srgbClr val="C00000"/>
                </a:solidFill>
              </a:rPr>
              <a:t>Finished </a:t>
            </a:r>
            <a:r>
              <a:rPr lang="en-CA" b="1" u="sng" dirty="0" smtClean="0">
                <a:solidFill>
                  <a:srgbClr val="C00000"/>
                </a:solidFill>
              </a:rPr>
              <a:t>the </a:t>
            </a:r>
            <a:r>
              <a:rPr lang="en-CA" b="1" u="sng" dirty="0">
                <a:solidFill>
                  <a:srgbClr val="C00000"/>
                </a:solidFill>
              </a:rPr>
              <a:t>Race</a:t>
            </a:r>
            <a:r>
              <a:rPr lang="en-CA" b="1" dirty="0">
                <a:solidFill>
                  <a:srgbClr val="C00000"/>
                </a:solidFill>
              </a:rPr>
              <a:t>.  </a:t>
            </a:r>
            <a:r>
              <a:rPr lang="en-CA" dirty="0"/>
              <a:t>“I have finished the race</a:t>
            </a:r>
            <a:r>
              <a:rPr lang="en-CA" dirty="0" smtClean="0"/>
              <a:t>!” (</a:t>
            </a:r>
            <a:r>
              <a:rPr lang="en-CA" dirty="0" err="1" smtClean="0"/>
              <a:t>vs</a:t>
            </a:r>
            <a:r>
              <a:rPr lang="en-CA" dirty="0" smtClean="0"/>
              <a:t> </a:t>
            </a:r>
            <a:r>
              <a:rPr lang="en-CA" dirty="0"/>
              <a:t>7).  He has the course to travel,  and he did not detour the high places; neither did he look </a:t>
            </a:r>
            <a:r>
              <a:rPr lang="en-CA" dirty="0" smtClean="0"/>
              <a:t>back</a:t>
            </a:r>
            <a:r>
              <a:rPr lang="en-CA" dirty="0"/>
              <a:t> </a:t>
            </a:r>
            <a:r>
              <a:rPr lang="en-CA" dirty="0" smtClean="0"/>
              <a:t/>
            </a:r>
            <a:br>
              <a:rPr lang="en-CA" dirty="0" smtClean="0"/>
            </a:br>
            <a:r>
              <a:rPr lang="en-CA" dirty="0" smtClean="0"/>
              <a:t>(Luke </a:t>
            </a:r>
            <a:r>
              <a:rPr lang="en-CA" dirty="0"/>
              <a:t>9:61</a:t>
            </a:r>
            <a:r>
              <a:rPr lang="en-CA" dirty="0" smtClean="0"/>
              <a:t>, 62</a:t>
            </a:r>
            <a:r>
              <a:rPr lang="en-CA" dirty="0"/>
              <a:t>).</a:t>
            </a:r>
          </a:p>
          <a:p>
            <a:r>
              <a:rPr lang="en-CA" dirty="0" smtClean="0"/>
              <a:t>He </a:t>
            </a:r>
            <a:r>
              <a:rPr lang="en-CA" dirty="0"/>
              <a:t>finished his course with his eyes </a:t>
            </a:r>
            <a:r>
              <a:rPr lang="en-CA" dirty="0" smtClean="0"/>
              <a:t/>
            </a:r>
            <a:br>
              <a:rPr lang="en-CA" dirty="0" smtClean="0"/>
            </a:br>
            <a:r>
              <a:rPr lang="en-CA" dirty="0" smtClean="0"/>
              <a:t>fixed </a:t>
            </a:r>
            <a:r>
              <a:rPr lang="en-CA" dirty="0"/>
              <a:t>on YAHUSHA </a:t>
            </a:r>
            <a:r>
              <a:rPr lang="en-CA" dirty="0" smtClean="0"/>
              <a:t>(</a:t>
            </a:r>
            <a:r>
              <a:rPr lang="en-CA" dirty="0"/>
              <a:t>Phil 1:6).</a:t>
            </a:r>
          </a:p>
          <a:p>
            <a:endParaRPr lang="en-CA" dirty="0"/>
          </a:p>
        </p:txBody>
      </p:sp>
      <p:sp>
        <p:nvSpPr>
          <p:cNvPr id="4" name="Content Placeholder 3">
            <a:extLst>
              <a:ext uri="{FF2B5EF4-FFF2-40B4-BE49-F238E27FC236}">
                <a16:creationId xmlns="" xmlns:a16="http://schemas.microsoft.com/office/drawing/2014/main" id="{BE3EA2F1-4103-4797-85FC-4B70378E6C25}"/>
              </a:ext>
            </a:extLst>
          </p:cNvPr>
          <p:cNvSpPr>
            <a:spLocks noGrp="1"/>
          </p:cNvSpPr>
          <p:nvPr>
            <p:ph sz="half" idx="2"/>
          </p:nvPr>
        </p:nvSpPr>
        <p:spPr>
          <a:xfrm>
            <a:off x="6413771" y="2017343"/>
            <a:ext cx="4778948" cy="3441520"/>
          </a:xfrm>
        </p:spPr>
        <p:txBody>
          <a:bodyPr>
            <a:normAutofit/>
            <a:scene3d>
              <a:camera prst="orthographicFront"/>
              <a:lightRig rig="threePt" dir="t"/>
            </a:scene3d>
            <a:sp3d extrusionH="57150">
              <a:bevelT w="38100" h="38100"/>
            </a:sp3d>
          </a:bodyPr>
          <a:lstStyle/>
          <a:p>
            <a:pPr marL="457200" indent="-457200">
              <a:buFont typeface="+mj-lt"/>
              <a:buAutoNum type="arabicParenR" startAt="3"/>
            </a:pPr>
            <a:r>
              <a:rPr lang="en-CA" b="1" u="sng" dirty="0" smtClean="0">
                <a:solidFill>
                  <a:srgbClr val="C00000"/>
                </a:solidFill>
              </a:rPr>
              <a:t>Ke</a:t>
            </a:r>
            <a:r>
              <a:rPr lang="en-CA" b="1" dirty="0" smtClean="0">
                <a:solidFill>
                  <a:srgbClr val="C00000"/>
                </a:solidFill>
              </a:rPr>
              <a:t>p</a:t>
            </a:r>
            <a:r>
              <a:rPr lang="en-CA" b="1" u="sng" dirty="0" smtClean="0">
                <a:solidFill>
                  <a:srgbClr val="C00000"/>
                </a:solidFill>
              </a:rPr>
              <a:t>t </a:t>
            </a:r>
            <a:r>
              <a:rPr lang="en-CA" b="1" u="sng" dirty="0" smtClean="0">
                <a:solidFill>
                  <a:srgbClr val="C00000"/>
                </a:solidFill>
              </a:rPr>
              <a:t>the </a:t>
            </a:r>
            <a:r>
              <a:rPr lang="en-CA" b="1" u="sng" dirty="0">
                <a:solidFill>
                  <a:srgbClr val="C00000"/>
                </a:solidFill>
              </a:rPr>
              <a:t>Faith</a:t>
            </a:r>
            <a:r>
              <a:rPr lang="en-CA" b="1" dirty="0" smtClean="0">
                <a:solidFill>
                  <a:srgbClr val="C00000"/>
                </a:solidFill>
              </a:rPr>
              <a:t>.  </a:t>
            </a:r>
            <a:br>
              <a:rPr lang="en-CA" b="1" dirty="0" smtClean="0">
                <a:solidFill>
                  <a:srgbClr val="C00000"/>
                </a:solidFill>
              </a:rPr>
            </a:br>
            <a:r>
              <a:rPr lang="en-CA" dirty="0" smtClean="0"/>
              <a:t>“</a:t>
            </a:r>
            <a:r>
              <a:rPr lang="en-CA" dirty="0"/>
              <a:t>I have kept the faith.”</a:t>
            </a:r>
          </a:p>
          <a:p>
            <a:r>
              <a:rPr lang="en-CA" dirty="0"/>
              <a:t>(vs 7)  He preached the “Whole counsel of  YAHUWA,” never betraying any of the great biblical </a:t>
            </a:r>
            <a:r>
              <a:rPr lang="en-CA" dirty="0" smtClean="0"/>
              <a:t>doctrines (</a:t>
            </a:r>
            <a:r>
              <a:rPr lang="en-CA" dirty="0"/>
              <a:t>Acts 20:24-31).</a:t>
            </a:r>
          </a:p>
        </p:txBody>
      </p:sp>
      <p:sp>
        <p:nvSpPr>
          <p:cNvPr id="5" name="Slide Number Placeholder 4"/>
          <p:cNvSpPr>
            <a:spLocks noGrp="1"/>
          </p:cNvSpPr>
          <p:nvPr>
            <p:ph type="sldNum" sz="quarter" idx="12"/>
          </p:nvPr>
        </p:nvSpPr>
        <p:spPr/>
        <p:txBody>
          <a:bodyPr/>
          <a:lstStyle/>
          <a:p>
            <a:fld id="{B9EAB3BA-07EE-4B64-A177-47C30D775877}" type="slidenum">
              <a:rPr lang="en-US" smtClean="0"/>
              <a:pPr/>
              <a:t>33</a:t>
            </a:fld>
            <a:endParaRPr lang="en-US" dirty="0"/>
          </a:p>
        </p:txBody>
      </p:sp>
      <p:sp>
        <p:nvSpPr>
          <p:cNvPr id="8" name="Title 1">
            <a:extLst>
              <a:ext uri="{FF2B5EF4-FFF2-40B4-BE49-F238E27FC236}">
                <a16:creationId xmlns="" xmlns:a16="http://schemas.microsoft.com/office/drawing/2014/main" id="{58396932-BD17-457A-B098-025125A015FE}"/>
              </a:ext>
            </a:extLst>
          </p:cNvPr>
          <p:cNvSpPr txBox="1">
            <a:spLocks/>
          </p:cNvSpPr>
          <p:nvPr/>
        </p:nvSpPr>
        <p:spPr>
          <a:xfrm>
            <a:off x="2313697" y="146717"/>
            <a:ext cx="8382002"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r>
              <a:rPr lang="en-CA" sz="4000" b="1" dirty="0" smtClean="0">
                <a:solidFill>
                  <a:srgbClr val="FFC000"/>
                </a:solidFill>
              </a:rPr>
              <a:t>#4 – the crown of </a:t>
            </a:r>
            <a:br>
              <a:rPr lang="en-CA" sz="4000" b="1" dirty="0" smtClean="0">
                <a:solidFill>
                  <a:srgbClr val="FFC000"/>
                </a:solidFill>
              </a:rPr>
            </a:br>
            <a:r>
              <a:rPr lang="en-CA" sz="4000" b="1" dirty="0" smtClean="0">
                <a:solidFill>
                  <a:srgbClr val="FFC000"/>
                </a:solidFill>
              </a:rPr>
              <a:t>righteousness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r"/>
            <a:endParaRPr lang="en-CA" sz="2800" dirty="0">
              <a:solidFill>
                <a:srgbClr val="FF0000"/>
              </a:solidFill>
            </a:endParaRPr>
          </a:p>
        </p:txBody>
      </p:sp>
      <p:pic>
        <p:nvPicPr>
          <p:cNvPr id="9" name="Picture 8" descr="C:\Users\Rae\Desktop\crown-of-queen-elizabeth-the-queen-mother-clip-art-diamond-crown-thumbnai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23495" y="-96232"/>
            <a:ext cx="28575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845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6F19416-EC69-4465-A181-3C103919A841}"/>
              </a:ext>
            </a:extLst>
          </p:cNvPr>
          <p:cNvSpPr>
            <a:spLocks noGrp="1"/>
          </p:cNvSpPr>
          <p:nvPr>
            <p:ph sz="half" idx="1"/>
          </p:nvPr>
        </p:nvSpPr>
        <p:spPr>
          <a:xfrm>
            <a:off x="1076920" y="2088989"/>
            <a:ext cx="10211569" cy="4265433"/>
          </a:xfrm>
        </p:spPr>
        <p:txBody>
          <a:bodyPr>
            <a:normAutofit/>
            <a:scene3d>
              <a:camera prst="orthographicFront"/>
              <a:lightRig rig="threePt" dir="t"/>
            </a:scene3d>
            <a:sp3d extrusionH="57150">
              <a:bevelT w="38100" h="38100"/>
            </a:sp3d>
          </a:bodyPr>
          <a:lstStyle/>
          <a:p>
            <a:pPr marL="0" indent="0">
              <a:buNone/>
            </a:pPr>
            <a:r>
              <a:rPr lang="en-CA" sz="2400" b="1" dirty="0">
                <a:solidFill>
                  <a:srgbClr val="C00000"/>
                </a:solidFill>
              </a:rPr>
              <a:t>They Loved His Appearing (</a:t>
            </a:r>
            <a:r>
              <a:rPr lang="en-CA" sz="2400" b="1" dirty="0" err="1" smtClean="0">
                <a:solidFill>
                  <a:srgbClr val="C00000"/>
                </a:solidFill>
              </a:rPr>
              <a:t>con’t</a:t>
            </a:r>
            <a:r>
              <a:rPr lang="en-CA" sz="2400" b="1" dirty="0" smtClean="0">
                <a:solidFill>
                  <a:srgbClr val="C00000"/>
                </a:solidFill>
              </a:rPr>
              <a:t>)</a:t>
            </a:r>
            <a:endParaRPr lang="en-CA" sz="2400" b="1" dirty="0">
              <a:solidFill>
                <a:srgbClr val="C00000"/>
              </a:solidFill>
            </a:endParaRPr>
          </a:p>
          <a:p>
            <a:r>
              <a:rPr lang="en-CA" sz="2400" dirty="0"/>
              <a:t>Do you long for His appearing</a:t>
            </a:r>
            <a:r>
              <a:rPr lang="en-CA" sz="2400" dirty="0" smtClean="0"/>
              <a:t>?  </a:t>
            </a:r>
          </a:p>
          <a:p>
            <a:r>
              <a:rPr lang="en-CA" sz="2400" dirty="0" smtClean="0"/>
              <a:t>Do you </a:t>
            </a:r>
            <a:r>
              <a:rPr lang="en-CA" sz="2400" dirty="0"/>
              <a:t>fulfill all the duties of your ministry and evangelize</a:t>
            </a:r>
            <a:r>
              <a:rPr lang="en-CA" sz="2400" dirty="0" smtClean="0"/>
              <a:t>?  </a:t>
            </a:r>
            <a:br>
              <a:rPr lang="en-CA" sz="2400" dirty="0" smtClean="0"/>
            </a:br>
            <a:r>
              <a:rPr lang="en-CA" sz="2400" dirty="0" smtClean="0"/>
              <a:t>If </a:t>
            </a:r>
            <a:r>
              <a:rPr lang="en-CA" sz="2400" dirty="0"/>
              <a:t>so, this crown is for you. </a:t>
            </a:r>
          </a:p>
          <a:p>
            <a:r>
              <a:rPr lang="en-CA" sz="2400" dirty="0"/>
              <a:t>How important it is for the believer to look with a heart of Love </a:t>
            </a:r>
            <a:r>
              <a:rPr lang="en-CA" sz="2400" dirty="0" smtClean="0"/>
              <a:t/>
            </a:r>
            <a:br>
              <a:rPr lang="en-CA" sz="2400" dirty="0" smtClean="0"/>
            </a:br>
            <a:r>
              <a:rPr lang="en-CA" sz="2400" dirty="0" smtClean="0"/>
              <a:t>for </a:t>
            </a:r>
            <a:r>
              <a:rPr lang="en-CA" sz="2400" dirty="0"/>
              <a:t>the Second coming of our </a:t>
            </a:r>
            <a:r>
              <a:rPr lang="en-CA" sz="2400" dirty="0" smtClean="0"/>
              <a:t>Saviour </a:t>
            </a:r>
            <a:r>
              <a:rPr lang="en-CA" sz="2400" dirty="0"/>
              <a:t>YAHUSHA, that he may receive </a:t>
            </a:r>
            <a:r>
              <a:rPr lang="en-CA" sz="2400" dirty="0" smtClean="0"/>
              <a:t/>
            </a:r>
            <a:br>
              <a:rPr lang="en-CA" sz="2400" dirty="0" smtClean="0"/>
            </a:br>
            <a:r>
              <a:rPr lang="en-CA" sz="2400" dirty="0" smtClean="0"/>
              <a:t>the </a:t>
            </a:r>
            <a:r>
              <a:rPr lang="en-CA" sz="2400" dirty="0"/>
              <a:t>“crown of righteousness” (vs 8</a:t>
            </a:r>
            <a:r>
              <a:rPr lang="en-CA" sz="2400" dirty="0" smtClean="0"/>
              <a:t>).</a:t>
            </a:r>
            <a:endParaRPr lang="en-CA" sz="2400" dirty="0"/>
          </a:p>
        </p:txBody>
      </p:sp>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34</a:t>
            </a:fld>
            <a:endParaRPr lang="en-US" sz="2000" dirty="0">
              <a:solidFill>
                <a:schemeClr val="bg1"/>
              </a:solidFill>
            </a:endParaRPr>
          </a:p>
        </p:txBody>
      </p:sp>
      <p:sp>
        <p:nvSpPr>
          <p:cNvPr id="6" name="Title 1">
            <a:extLst>
              <a:ext uri="{FF2B5EF4-FFF2-40B4-BE49-F238E27FC236}">
                <a16:creationId xmlns="" xmlns:a16="http://schemas.microsoft.com/office/drawing/2014/main" id="{58396932-BD17-457A-B098-025125A015FE}"/>
              </a:ext>
            </a:extLst>
          </p:cNvPr>
          <p:cNvSpPr txBox="1">
            <a:spLocks/>
          </p:cNvSpPr>
          <p:nvPr/>
        </p:nvSpPr>
        <p:spPr>
          <a:xfrm>
            <a:off x="2313697" y="146717"/>
            <a:ext cx="8382002"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r>
              <a:rPr lang="en-CA" sz="4000" b="1" dirty="0" smtClean="0">
                <a:solidFill>
                  <a:srgbClr val="FFC000"/>
                </a:solidFill>
              </a:rPr>
              <a:t>#4 – the crown of </a:t>
            </a:r>
            <a:br>
              <a:rPr lang="en-CA" sz="4000" b="1" dirty="0" smtClean="0">
                <a:solidFill>
                  <a:srgbClr val="FFC000"/>
                </a:solidFill>
              </a:rPr>
            </a:br>
            <a:r>
              <a:rPr lang="en-CA" sz="4000" b="1" dirty="0" smtClean="0">
                <a:solidFill>
                  <a:srgbClr val="FFC000"/>
                </a:solidFill>
              </a:rPr>
              <a:t>righteousness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r"/>
            <a:endParaRPr lang="en-CA" sz="2800" dirty="0">
              <a:solidFill>
                <a:srgbClr val="FF0000"/>
              </a:solidFill>
            </a:endParaRPr>
          </a:p>
        </p:txBody>
      </p:sp>
      <p:pic>
        <p:nvPicPr>
          <p:cNvPr id="8" name="Picture 7" descr="C:\Users\Rae\Desktop\crown-of-queen-elizabeth-the-queen-mother-clip-art-diamond-crown-thumbnai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23495" y="-96232"/>
            <a:ext cx="28575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D39072E-2B79-4CE1-84CE-A952383D23ED}"/>
              </a:ext>
            </a:extLst>
          </p:cNvPr>
          <p:cNvSpPr>
            <a:spLocks noGrp="1"/>
          </p:cNvSpPr>
          <p:nvPr>
            <p:ph idx="1"/>
          </p:nvPr>
        </p:nvSpPr>
        <p:spPr>
          <a:xfrm>
            <a:off x="1073889" y="2015732"/>
            <a:ext cx="9968184" cy="3829256"/>
          </a:xfrm>
        </p:spPr>
        <p:txBody>
          <a:bodyPr>
            <a:normAutofit/>
            <a:scene3d>
              <a:camera prst="orthographicFront"/>
              <a:lightRig rig="threePt" dir="t"/>
            </a:scene3d>
            <a:sp3d extrusionH="57150">
              <a:bevelT w="38100" h="38100"/>
            </a:sp3d>
          </a:bodyPr>
          <a:lstStyle/>
          <a:p>
            <a:pPr marL="0" indent="0">
              <a:buNone/>
            </a:pPr>
            <a:r>
              <a:rPr lang="en-CA" dirty="0">
                <a:solidFill>
                  <a:srgbClr val="002060"/>
                </a:solidFill>
              </a:rPr>
              <a:t>“Feed the flock of YAHUWA which is among you, taking the oversight of it, not by compulsion, but willingly; not for greed, or dirty gain, but of a willing mind</a:t>
            </a:r>
            <a:r>
              <a:rPr lang="en-CA" dirty="0"/>
              <a:t> (1 Pet 5:2);  </a:t>
            </a:r>
            <a:endParaRPr lang="en-CA" dirty="0" smtClean="0"/>
          </a:p>
          <a:p>
            <a:pPr marL="0" indent="0">
              <a:buNone/>
            </a:pPr>
            <a:r>
              <a:rPr lang="en-CA" dirty="0" err="1" smtClean="0"/>
              <a:t>Vs</a:t>
            </a:r>
            <a:r>
              <a:rPr lang="en-CA" dirty="0" smtClean="0"/>
              <a:t> </a:t>
            </a:r>
            <a:r>
              <a:rPr lang="en-CA" dirty="0"/>
              <a:t>3 </a:t>
            </a:r>
            <a:r>
              <a:rPr lang="en-CA" dirty="0">
                <a:solidFill>
                  <a:srgbClr val="002060"/>
                </a:solidFill>
              </a:rPr>
              <a:t>Neither as being masters over those trusted to you, but by being an example to the flock. </a:t>
            </a:r>
            <a:endParaRPr lang="en-CA" dirty="0" smtClean="0">
              <a:solidFill>
                <a:srgbClr val="002060"/>
              </a:solidFill>
            </a:endParaRPr>
          </a:p>
          <a:p>
            <a:pPr marL="0" indent="0">
              <a:buNone/>
            </a:pPr>
            <a:r>
              <a:rPr lang="en-CA" dirty="0" err="1" smtClean="0"/>
              <a:t>Vs</a:t>
            </a:r>
            <a:r>
              <a:rPr lang="en-CA" dirty="0" smtClean="0"/>
              <a:t> </a:t>
            </a:r>
            <a:r>
              <a:rPr lang="en-CA" dirty="0"/>
              <a:t>4  </a:t>
            </a:r>
            <a:r>
              <a:rPr lang="en-CA" dirty="0">
                <a:solidFill>
                  <a:srgbClr val="002060"/>
                </a:solidFill>
              </a:rPr>
              <a:t>And when the Chief Shepherd shall appear, ye shall receive a Crown of Glory that fades not </a:t>
            </a:r>
            <a:r>
              <a:rPr lang="en-CA" dirty="0" smtClean="0">
                <a:solidFill>
                  <a:srgbClr val="002060"/>
                </a:solidFill>
              </a:rPr>
              <a:t>away.”</a:t>
            </a:r>
            <a:endParaRPr lang="en-CA" dirty="0">
              <a:solidFill>
                <a:srgbClr val="002060"/>
              </a:solidFill>
            </a:endParaRPr>
          </a:p>
          <a:p>
            <a:pPr marL="0" indent="0">
              <a:buNone/>
            </a:pPr>
            <a:r>
              <a:rPr lang="en-CA" b="1" dirty="0">
                <a:solidFill>
                  <a:srgbClr val="C00000"/>
                </a:solidFill>
              </a:rPr>
              <a:t>The Faithful Shepherd’s Crown </a:t>
            </a:r>
            <a:r>
              <a:rPr lang="en-CA" dirty="0"/>
              <a:t>- The “crown of glory” (vs 4) is a special reward for the </a:t>
            </a:r>
            <a:r>
              <a:rPr lang="en-CA" dirty="0" smtClean="0"/>
              <a:t>Faithful and Obedient</a:t>
            </a:r>
            <a:r>
              <a:rPr lang="en-CA" dirty="0"/>
              <a:t>, that YAHUWA – called pastors.  They will receive this reward when the Chief Shepherd appears.” </a:t>
            </a:r>
            <a:r>
              <a:rPr lang="en-CA" dirty="0" smtClean="0"/>
              <a:t> It </a:t>
            </a:r>
            <a:r>
              <a:rPr lang="en-CA" dirty="0"/>
              <a:t>is eternal, and it does not fade away” (vs 4).  </a:t>
            </a:r>
          </a:p>
        </p:txBody>
      </p:sp>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35</a:t>
            </a:fld>
            <a:endParaRPr lang="en-US" sz="2000" dirty="0">
              <a:solidFill>
                <a:schemeClr val="bg1"/>
              </a:solidFill>
            </a:endParaRPr>
          </a:p>
        </p:txBody>
      </p:sp>
      <p:pic>
        <p:nvPicPr>
          <p:cNvPr id="6" name="Picture 27" descr="C:\Users\Rae\Desktop\images (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83" y="170771"/>
            <a:ext cx="2442045" cy="19387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58396932-BD17-457A-B098-025125A015FE}"/>
              </a:ext>
            </a:extLst>
          </p:cNvPr>
          <p:cNvSpPr txBox="1">
            <a:spLocks/>
          </p:cNvSpPr>
          <p:nvPr/>
        </p:nvSpPr>
        <p:spPr>
          <a:xfrm>
            <a:off x="3519052" y="900545"/>
            <a:ext cx="7523020" cy="938018"/>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#5 – the crown of glory</a:t>
            </a:r>
            <a:endParaRPr lang="en-CA" sz="2800" dirty="0">
              <a:solidFill>
                <a:srgbClr val="FF0000"/>
              </a:solidFill>
            </a:endParaRPr>
          </a:p>
        </p:txBody>
      </p:sp>
    </p:spTree>
    <p:extLst>
      <p:ext uri="{BB962C8B-B14F-4D97-AF65-F5344CB8AC3E}">
        <p14:creationId xmlns:p14="http://schemas.microsoft.com/office/powerpoint/2010/main" val="882845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332E6CD-482E-4935-8397-B26F6176EA4F}"/>
              </a:ext>
            </a:extLst>
          </p:cNvPr>
          <p:cNvSpPr>
            <a:spLocks noGrp="1"/>
          </p:cNvSpPr>
          <p:nvPr>
            <p:ph idx="1"/>
          </p:nvPr>
        </p:nvSpPr>
        <p:spPr/>
        <p:txBody>
          <a:bodyPr>
            <a:scene3d>
              <a:camera prst="orthographicFront"/>
              <a:lightRig rig="threePt" dir="t"/>
            </a:scene3d>
            <a:sp3d extrusionH="57150">
              <a:bevelT w="38100" h="38100"/>
            </a:sp3d>
          </a:bodyPr>
          <a:lstStyle/>
          <a:p>
            <a:pPr marL="0" indent="0">
              <a:buNone/>
            </a:pPr>
            <a:r>
              <a:rPr lang="en-CA" b="1" dirty="0">
                <a:solidFill>
                  <a:srgbClr val="C00000"/>
                </a:solidFill>
              </a:rPr>
              <a:t>The Faithful Shepherd’s Crown (</a:t>
            </a:r>
            <a:r>
              <a:rPr lang="en-CA" b="1" dirty="0" err="1" smtClean="0">
                <a:solidFill>
                  <a:srgbClr val="C00000"/>
                </a:solidFill>
              </a:rPr>
              <a:t>Con’t</a:t>
            </a:r>
            <a:r>
              <a:rPr lang="en-CA" b="1" dirty="0" smtClean="0">
                <a:solidFill>
                  <a:srgbClr val="C00000"/>
                </a:solidFill>
              </a:rPr>
              <a:t>)</a:t>
            </a:r>
            <a:endParaRPr lang="en-CA" b="1" dirty="0">
              <a:solidFill>
                <a:srgbClr val="C00000"/>
              </a:solidFill>
            </a:endParaRPr>
          </a:p>
          <a:p>
            <a:r>
              <a:rPr lang="en-CA" dirty="0"/>
              <a:t>Every believer may share in the pastor’s “crown of glory.”  </a:t>
            </a:r>
            <a:r>
              <a:rPr lang="en-CA" dirty="0">
                <a:solidFill>
                  <a:srgbClr val="002060"/>
                </a:solidFill>
              </a:rPr>
              <a:t>“He that receives a prophet in the name of a prophet shall receive a prophet’s reward; and he that receives a righteous man in the name of a righteous man shall receive a righteous man’s </a:t>
            </a:r>
            <a:r>
              <a:rPr lang="en-CA" dirty="0" smtClean="0">
                <a:solidFill>
                  <a:srgbClr val="002060"/>
                </a:solidFill>
              </a:rPr>
              <a:t>reward </a:t>
            </a:r>
            <a:r>
              <a:rPr lang="en-CA" dirty="0"/>
              <a:t>(Matt 10:41).</a:t>
            </a:r>
          </a:p>
          <a:p>
            <a:r>
              <a:rPr lang="en-CA" dirty="0"/>
              <a:t>Support the Faithful,  YAHUWA called </a:t>
            </a:r>
            <a:r>
              <a:rPr lang="en-CA" dirty="0" smtClean="0"/>
              <a:t>pastors, </a:t>
            </a:r>
            <a:r>
              <a:rPr lang="en-CA" dirty="0"/>
              <a:t>by praying for them and encouraging them in the work of YAHUSHA, </a:t>
            </a:r>
            <a:r>
              <a:rPr lang="en-CA" dirty="0" smtClean="0"/>
              <a:t>giving </a:t>
            </a:r>
            <a:r>
              <a:rPr lang="en-CA" dirty="0"/>
              <a:t>tithes and offering,  </a:t>
            </a:r>
            <a:r>
              <a:rPr lang="en-CA" dirty="0" smtClean="0"/>
              <a:t>and - giving </a:t>
            </a:r>
            <a:r>
              <a:rPr lang="en-CA" dirty="0"/>
              <a:t>freely of your time to YAHUWA’S service.  YAHUWA will reward you for supporting His chosen servant by allowing you to share in your pastor’s reward. </a:t>
            </a:r>
          </a:p>
        </p:txBody>
      </p:sp>
      <p:sp>
        <p:nvSpPr>
          <p:cNvPr id="6"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36</a:t>
            </a:fld>
            <a:endParaRPr lang="en-US" sz="2000" dirty="0">
              <a:solidFill>
                <a:schemeClr val="bg1"/>
              </a:solidFill>
            </a:endParaRPr>
          </a:p>
        </p:txBody>
      </p:sp>
      <p:pic>
        <p:nvPicPr>
          <p:cNvPr id="8" name="Picture 27" descr="C:\Users\Rae\Desktop\images (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83" y="170771"/>
            <a:ext cx="2442045" cy="19387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58396932-BD17-457A-B098-025125A015FE}"/>
              </a:ext>
            </a:extLst>
          </p:cNvPr>
          <p:cNvSpPr txBox="1">
            <a:spLocks/>
          </p:cNvSpPr>
          <p:nvPr/>
        </p:nvSpPr>
        <p:spPr>
          <a:xfrm>
            <a:off x="3519052" y="603917"/>
            <a:ext cx="7523020"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#5 – the crown of glory</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spTree>
    <p:extLst>
      <p:ext uri="{BB962C8B-B14F-4D97-AF65-F5344CB8AC3E}">
        <p14:creationId xmlns:p14="http://schemas.microsoft.com/office/powerpoint/2010/main" val="3178837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010CC2-E721-44E1-8541-9DD0202B3C3D}"/>
              </a:ext>
            </a:extLst>
          </p:cNvPr>
          <p:cNvSpPr>
            <a:spLocks noGrp="1"/>
          </p:cNvSpPr>
          <p:nvPr>
            <p:ph idx="1"/>
          </p:nvPr>
        </p:nvSpPr>
        <p:spPr/>
        <p:txBody>
          <a:bodyPr>
            <a:normAutofit/>
            <a:scene3d>
              <a:camera prst="orthographicFront"/>
              <a:lightRig rig="threePt" dir="t"/>
            </a:scene3d>
            <a:sp3d extrusionH="57150">
              <a:bevelT w="38100" h="38100"/>
            </a:sp3d>
          </a:bodyPr>
          <a:lstStyle/>
          <a:p>
            <a:pPr marL="0" indent="0">
              <a:buNone/>
            </a:pPr>
            <a:r>
              <a:rPr lang="en-CA" b="1" dirty="0">
                <a:solidFill>
                  <a:srgbClr val="C00000"/>
                </a:solidFill>
              </a:rPr>
              <a:t>The Faithful Shepherd’s Crown (</a:t>
            </a:r>
            <a:r>
              <a:rPr lang="en-CA" b="1" dirty="0" err="1" smtClean="0">
                <a:solidFill>
                  <a:srgbClr val="C00000"/>
                </a:solidFill>
              </a:rPr>
              <a:t>Con’t</a:t>
            </a:r>
            <a:r>
              <a:rPr lang="en-CA" b="1" dirty="0" smtClean="0">
                <a:solidFill>
                  <a:srgbClr val="C00000"/>
                </a:solidFill>
              </a:rPr>
              <a:t>)</a:t>
            </a:r>
            <a:endParaRPr lang="en-CA" b="1" dirty="0">
              <a:solidFill>
                <a:srgbClr val="C00000"/>
              </a:solidFill>
            </a:endParaRPr>
          </a:p>
          <a:p>
            <a:pPr marL="0" indent="0">
              <a:buNone/>
            </a:pPr>
            <a:r>
              <a:rPr lang="en-CA" dirty="0"/>
              <a:t>The pastor will earn this “crown of glory” by:</a:t>
            </a:r>
          </a:p>
          <a:p>
            <a:pPr marL="457200" indent="-457200">
              <a:buFont typeface="+mj-lt"/>
              <a:buAutoNum type="arabicParenR"/>
            </a:pPr>
            <a:r>
              <a:rPr lang="en-CA" b="1" u="sng" dirty="0" smtClean="0">
                <a:solidFill>
                  <a:srgbClr val="C00000"/>
                </a:solidFill>
              </a:rPr>
              <a:t>Proclaimin</a:t>
            </a:r>
            <a:r>
              <a:rPr lang="en-CA" b="1" dirty="0" smtClean="0">
                <a:solidFill>
                  <a:srgbClr val="C00000"/>
                </a:solidFill>
              </a:rPr>
              <a:t>g</a:t>
            </a:r>
            <a:r>
              <a:rPr lang="en-CA" b="1" u="sng" dirty="0" smtClean="0">
                <a:solidFill>
                  <a:srgbClr val="C00000"/>
                </a:solidFill>
              </a:rPr>
              <a:t> </a:t>
            </a:r>
            <a:r>
              <a:rPr lang="en-CA" b="1" u="sng" dirty="0" smtClean="0">
                <a:solidFill>
                  <a:srgbClr val="C00000"/>
                </a:solidFill>
              </a:rPr>
              <a:t>the </a:t>
            </a:r>
            <a:r>
              <a:rPr lang="en-CA" b="1" u="sng" dirty="0">
                <a:solidFill>
                  <a:srgbClr val="C00000"/>
                </a:solidFill>
              </a:rPr>
              <a:t>Word</a:t>
            </a:r>
            <a:r>
              <a:rPr lang="en-CA" b="1" dirty="0">
                <a:solidFill>
                  <a:srgbClr val="C00000"/>
                </a:solidFill>
              </a:rPr>
              <a:t>:  </a:t>
            </a:r>
            <a:r>
              <a:rPr lang="en-CA" dirty="0"/>
              <a:t>He is to proclaim the Word of  YAH without fear or favor,  </a:t>
            </a:r>
            <a:r>
              <a:rPr lang="en-CA" dirty="0" smtClean="0"/>
              <a:t/>
            </a:r>
            <a:br>
              <a:rPr lang="en-CA" dirty="0" smtClean="0"/>
            </a:br>
            <a:r>
              <a:rPr lang="en-CA" dirty="0" smtClean="0"/>
              <a:t>and </a:t>
            </a:r>
            <a:r>
              <a:rPr lang="en-CA" dirty="0"/>
              <a:t>when necessary, to “convince, </a:t>
            </a:r>
            <a:r>
              <a:rPr lang="en-CA" dirty="0" smtClean="0"/>
              <a:t>rebuke, </a:t>
            </a:r>
            <a:r>
              <a:rPr lang="en-CA" dirty="0"/>
              <a:t>exhort, with all longsuffering and </a:t>
            </a:r>
            <a:r>
              <a:rPr lang="en-CA" dirty="0" smtClean="0"/>
              <a:t>teaching” </a:t>
            </a:r>
            <a:r>
              <a:rPr lang="en-CA" dirty="0"/>
              <a:t/>
            </a:r>
            <a:br>
              <a:rPr lang="en-CA" dirty="0"/>
            </a:br>
            <a:r>
              <a:rPr lang="en-CA" dirty="0"/>
              <a:t>(2 Tim 4:1-5).</a:t>
            </a:r>
          </a:p>
          <a:p>
            <a:pPr marL="457200" indent="-457200">
              <a:buFont typeface="+mj-lt"/>
              <a:buAutoNum type="arabicParenR"/>
            </a:pPr>
            <a:r>
              <a:rPr lang="en-CA" b="1" u="sng" dirty="0" smtClean="0">
                <a:solidFill>
                  <a:srgbClr val="C00000"/>
                </a:solidFill>
              </a:rPr>
              <a:t>Takin</a:t>
            </a:r>
            <a:r>
              <a:rPr lang="en-CA" b="1" dirty="0" smtClean="0">
                <a:solidFill>
                  <a:srgbClr val="C00000"/>
                </a:solidFill>
              </a:rPr>
              <a:t>g</a:t>
            </a:r>
            <a:r>
              <a:rPr lang="en-CA" b="1" u="sng" dirty="0" smtClean="0">
                <a:solidFill>
                  <a:srgbClr val="C00000"/>
                </a:solidFill>
              </a:rPr>
              <a:t> </a:t>
            </a:r>
            <a:r>
              <a:rPr lang="en-CA" b="1" u="sng" dirty="0">
                <a:solidFill>
                  <a:srgbClr val="C00000"/>
                </a:solidFill>
              </a:rPr>
              <a:t>S</a:t>
            </a:r>
            <a:r>
              <a:rPr lang="en-CA" b="1" dirty="0">
                <a:solidFill>
                  <a:srgbClr val="C00000"/>
                </a:solidFill>
              </a:rPr>
              <a:t>p</a:t>
            </a:r>
            <a:r>
              <a:rPr lang="en-CA" b="1" u="sng" dirty="0">
                <a:solidFill>
                  <a:srgbClr val="C00000"/>
                </a:solidFill>
              </a:rPr>
              <a:t>iritual Oversi</a:t>
            </a:r>
            <a:r>
              <a:rPr lang="en-CA" b="1" dirty="0">
                <a:solidFill>
                  <a:srgbClr val="C00000"/>
                </a:solidFill>
              </a:rPr>
              <a:t>g</a:t>
            </a:r>
            <a:r>
              <a:rPr lang="en-CA" b="1" u="sng" dirty="0">
                <a:solidFill>
                  <a:srgbClr val="C00000"/>
                </a:solidFill>
              </a:rPr>
              <a:t>ht of the Assembl</a:t>
            </a:r>
            <a:r>
              <a:rPr lang="en-CA" b="1" dirty="0">
                <a:solidFill>
                  <a:srgbClr val="C00000"/>
                </a:solidFill>
              </a:rPr>
              <a:t>y:  </a:t>
            </a:r>
            <a:r>
              <a:rPr lang="en-CA" b="1" dirty="0" smtClean="0">
                <a:solidFill>
                  <a:srgbClr val="C00000"/>
                </a:solidFill>
              </a:rPr>
              <a:t> </a:t>
            </a:r>
            <a:r>
              <a:rPr lang="en-CA" dirty="0" smtClean="0"/>
              <a:t>A </a:t>
            </a:r>
            <a:r>
              <a:rPr lang="en-CA" dirty="0"/>
              <a:t>Leader is responsible to YAH </a:t>
            </a:r>
            <a:r>
              <a:rPr lang="en-CA" dirty="0" smtClean="0"/>
              <a:t/>
            </a:r>
            <a:br>
              <a:rPr lang="en-CA" dirty="0" smtClean="0"/>
            </a:br>
            <a:r>
              <a:rPr lang="en-CA" dirty="0" smtClean="0"/>
              <a:t>for the </a:t>
            </a:r>
            <a:r>
              <a:rPr lang="en-CA" dirty="0"/>
              <a:t>message preached to his people.  </a:t>
            </a:r>
            <a:r>
              <a:rPr lang="en-CA" dirty="0" smtClean="0"/>
              <a:t/>
            </a:r>
            <a:br>
              <a:rPr lang="en-CA" dirty="0" smtClean="0"/>
            </a:br>
            <a:r>
              <a:rPr lang="en-CA" dirty="0" smtClean="0"/>
              <a:t>No </a:t>
            </a:r>
            <a:r>
              <a:rPr lang="en-CA" dirty="0"/>
              <a:t>Leader should preach to please the people, but to please YAH (Gal 1: 10).</a:t>
            </a:r>
          </a:p>
        </p:txBody>
      </p:sp>
      <p:sp>
        <p:nvSpPr>
          <p:cNvPr id="6"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37</a:t>
            </a:fld>
            <a:endParaRPr lang="en-US" sz="2000" dirty="0">
              <a:solidFill>
                <a:schemeClr val="bg1"/>
              </a:solidFill>
            </a:endParaRPr>
          </a:p>
        </p:txBody>
      </p:sp>
      <p:pic>
        <p:nvPicPr>
          <p:cNvPr id="8" name="Picture 27" descr="C:\Users\Rae\Desktop\images (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83" y="170771"/>
            <a:ext cx="2442045" cy="19387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58396932-BD17-457A-B098-025125A015FE}"/>
              </a:ext>
            </a:extLst>
          </p:cNvPr>
          <p:cNvSpPr txBox="1">
            <a:spLocks/>
          </p:cNvSpPr>
          <p:nvPr/>
        </p:nvSpPr>
        <p:spPr>
          <a:xfrm>
            <a:off x="3519052" y="603917"/>
            <a:ext cx="7523020"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#5 – the crown of glory</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spTree>
    <p:extLst>
      <p:ext uri="{BB962C8B-B14F-4D97-AF65-F5344CB8AC3E}">
        <p14:creationId xmlns:p14="http://schemas.microsoft.com/office/powerpoint/2010/main" val="2609878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5DF341D-80DF-4B71-B517-7DF950E7EC10}"/>
              </a:ext>
            </a:extLst>
          </p:cNvPr>
          <p:cNvSpPr>
            <a:spLocks noGrp="1"/>
          </p:cNvSpPr>
          <p:nvPr>
            <p:ph idx="1"/>
          </p:nvPr>
        </p:nvSpPr>
        <p:spPr/>
        <p:txBody>
          <a:bodyPr>
            <a:scene3d>
              <a:camera prst="orthographicFront"/>
              <a:lightRig rig="threePt" dir="t"/>
            </a:scene3d>
            <a:sp3d extrusionH="57150">
              <a:bevelT w="38100" h="38100"/>
            </a:sp3d>
          </a:bodyPr>
          <a:lstStyle/>
          <a:p>
            <a:pPr marL="0" indent="0">
              <a:buNone/>
            </a:pPr>
            <a:r>
              <a:rPr lang="en-CA" b="1" dirty="0">
                <a:solidFill>
                  <a:srgbClr val="C00000"/>
                </a:solidFill>
              </a:rPr>
              <a:t>The Faithful Shepherd’s Crown (</a:t>
            </a:r>
            <a:r>
              <a:rPr lang="en-CA" b="1" dirty="0" err="1" smtClean="0">
                <a:solidFill>
                  <a:srgbClr val="C00000"/>
                </a:solidFill>
              </a:rPr>
              <a:t>Con’t</a:t>
            </a:r>
            <a:r>
              <a:rPr lang="en-CA" b="1" dirty="0" smtClean="0">
                <a:solidFill>
                  <a:srgbClr val="C00000"/>
                </a:solidFill>
              </a:rPr>
              <a:t>)</a:t>
            </a:r>
            <a:endParaRPr lang="en-CA" b="1" dirty="0">
              <a:solidFill>
                <a:srgbClr val="C00000"/>
              </a:solidFill>
            </a:endParaRPr>
          </a:p>
          <a:p>
            <a:pPr marL="457200" indent="-457200">
              <a:buFont typeface="+mj-lt"/>
              <a:buAutoNum type="arabicParenR" startAt="3"/>
            </a:pPr>
            <a:r>
              <a:rPr lang="en-CA" b="1" u="sng" dirty="0" smtClean="0">
                <a:solidFill>
                  <a:srgbClr val="C00000"/>
                </a:solidFill>
              </a:rPr>
              <a:t>Bein</a:t>
            </a:r>
            <a:r>
              <a:rPr lang="en-CA" b="1" dirty="0" smtClean="0">
                <a:solidFill>
                  <a:srgbClr val="C00000"/>
                </a:solidFill>
              </a:rPr>
              <a:t>g</a:t>
            </a:r>
            <a:r>
              <a:rPr lang="en-CA" b="1" u="sng" dirty="0" smtClean="0">
                <a:solidFill>
                  <a:srgbClr val="C00000"/>
                </a:solidFill>
              </a:rPr>
              <a:t> </a:t>
            </a:r>
            <a:r>
              <a:rPr lang="en-CA" b="1" u="sng" dirty="0" smtClean="0">
                <a:solidFill>
                  <a:srgbClr val="C00000"/>
                </a:solidFill>
              </a:rPr>
              <a:t>an </a:t>
            </a:r>
            <a:r>
              <a:rPr lang="en-CA" b="1" u="sng" dirty="0">
                <a:solidFill>
                  <a:srgbClr val="C00000"/>
                </a:solidFill>
              </a:rPr>
              <a:t>Exam</a:t>
            </a:r>
            <a:r>
              <a:rPr lang="en-CA" b="1" dirty="0">
                <a:solidFill>
                  <a:srgbClr val="C00000"/>
                </a:solidFill>
              </a:rPr>
              <a:t>p</a:t>
            </a:r>
            <a:r>
              <a:rPr lang="en-CA" b="1" u="sng" dirty="0">
                <a:solidFill>
                  <a:srgbClr val="C00000"/>
                </a:solidFill>
              </a:rPr>
              <a:t>le </a:t>
            </a:r>
            <a:r>
              <a:rPr lang="en-CA" b="1" u="sng" dirty="0" smtClean="0">
                <a:solidFill>
                  <a:srgbClr val="C00000"/>
                </a:solidFill>
              </a:rPr>
              <a:t>to </a:t>
            </a:r>
            <a:r>
              <a:rPr lang="en-CA" b="1" u="sng" dirty="0">
                <a:solidFill>
                  <a:srgbClr val="C00000"/>
                </a:solidFill>
              </a:rPr>
              <a:t>t</a:t>
            </a:r>
            <a:r>
              <a:rPr lang="en-CA" b="1" u="sng" dirty="0" smtClean="0">
                <a:solidFill>
                  <a:srgbClr val="C00000"/>
                </a:solidFill>
              </a:rPr>
              <a:t>he </a:t>
            </a:r>
            <a:r>
              <a:rPr lang="en-CA" b="1" u="sng" dirty="0">
                <a:solidFill>
                  <a:srgbClr val="C00000"/>
                </a:solidFill>
              </a:rPr>
              <a:t>Assembl</a:t>
            </a:r>
            <a:r>
              <a:rPr lang="en-CA" b="1" dirty="0">
                <a:solidFill>
                  <a:srgbClr val="C00000"/>
                </a:solidFill>
              </a:rPr>
              <a:t>y:  </a:t>
            </a:r>
            <a:r>
              <a:rPr lang="en-CA" dirty="0"/>
              <a:t>He is not to serve for the reward of money. However,  the assembly is responsible to care for his material needs (1 Tim 5:18).  </a:t>
            </a:r>
            <a:r>
              <a:rPr lang="en-CA" dirty="0" smtClean="0"/>
              <a:t/>
            </a:r>
            <a:br>
              <a:rPr lang="en-CA" dirty="0" smtClean="0"/>
            </a:br>
            <a:r>
              <a:rPr lang="en-CA" dirty="0" smtClean="0"/>
              <a:t>He </a:t>
            </a:r>
            <a:r>
              <a:rPr lang="en-CA" dirty="0"/>
              <a:t>is to be a spiritual Leader</a:t>
            </a:r>
            <a:r>
              <a:rPr lang="en-CA" dirty="0" smtClean="0"/>
              <a:t>,  </a:t>
            </a:r>
            <a:r>
              <a:rPr lang="en-CA" dirty="0"/>
              <a:t>and not a dictator.  He is to walk with YAH by faith. </a:t>
            </a:r>
          </a:p>
          <a:p>
            <a:r>
              <a:rPr lang="en-CA" dirty="0">
                <a:solidFill>
                  <a:srgbClr val="002060"/>
                </a:solidFill>
              </a:rPr>
              <a:t>“And when the Chief Shepherd appears, you will receive the crown of glory that will never fade away” </a:t>
            </a:r>
            <a:r>
              <a:rPr lang="en-CA" dirty="0"/>
              <a:t>(1 Pet 5:4). </a:t>
            </a:r>
          </a:p>
          <a:p>
            <a:pPr lvl="1"/>
            <a:r>
              <a:rPr lang="en-CA" dirty="0"/>
              <a:t>Some who are called “pastor” and have been elected and paid to be the chief administrators of organized institutional assemblies will miss this crown because of failure and sin.</a:t>
            </a:r>
          </a:p>
        </p:txBody>
      </p:sp>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38</a:t>
            </a:fld>
            <a:endParaRPr lang="en-US" sz="2000" dirty="0">
              <a:solidFill>
                <a:schemeClr val="bg1"/>
              </a:solidFill>
            </a:endParaRPr>
          </a:p>
        </p:txBody>
      </p:sp>
      <p:pic>
        <p:nvPicPr>
          <p:cNvPr id="7" name="Picture 27" descr="C:\Users\Rae\Desktop\images (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83" y="170771"/>
            <a:ext cx="2442045" cy="19387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 xmlns:a16="http://schemas.microsoft.com/office/drawing/2014/main" id="{58396932-BD17-457A-B098-025125A015FE}"/>
              </a:ext>
            </a:extLst>
          </p:cNvPr>
          <p:cNvSpPr txBox="1">
            <a:spLocks/>
          </p:cNvSpPr>
          <p:nvPr/>
        </p:nvSpPr>
        <p:spPr>
          <a:xfrm>
            <a:off x="3519052" y="603917"/>
            <a:ext cx="7523020"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#5 – the crown of glory</a:t>
            </a:r>
          </a:p>
          <a:p>
            <a:pPr algn="ctr"/>
            <a:r>
              <a:rPr lang="en-CA" sz="4000" b="1" dirty="0" smtClean="0">
                <a:solidFill>
                  <a:srgbClr val="FFC000"/>
                </a:solidFill>
              </a:rPr>
              <a:t> </a:t>
            </a:r>
            <a:r>
              <a:rPr lang="en-CA" sz="2800" dirty="0" smtClean="0">
                <a:solidFill>
                  <a:srgbClr val="FF0000"/>
                </a:solidFill>
              </a:rPr>
              <a:t>(</a:t>
            </a:r>
            <a:r>
              <a:rPr lang="en-CA" sz="2800" cap="none" dirty="0" smtClean="0">
                <a:solidFill>
                  <a:srgbClr val="FF0000"/>
                </a:solidFill>
              </a:rPr>
              <a:t>Continued</a:t>
            </a:r>
            <a:r>
              <a:rPr lang="en-CA" sz="2800" dirty="0" smtClean="0">
                <a:solidFill>
                  <a:srgbClr val="FF0000"/>
                </a:solidFill>
              </a:rPr>
              <a:t>)</a:t>
            </a:r>
            <a:endParaRPr lang="en-CA" sz="2800" dirty="0">
              <a:solidFill>
                <a:srgbClr val="FF0000"/>
              </a:solidFill>
            </a:endParaRPr>
          </a:p>
          <a:p>
            <a:pPr algn="ctr"/>
            <a:endParaRPr lang="en-CA" sz="2800" dirty="0">
              <a:solidFill>
                <a:srgbClr val="FF0000"/>
              </a:solidFill>
            </a:endParaRPr>
          </a:p>
        </p:txBody>
      </p:sp>
    </p:spTree>
    <p:extLst>
      <p:ext uri="{BB962C8B-B14F-4D97-AF65-F5344CB8AC3E}">
        <p14:creationId xmlns:p14="http://schemas.microsoft.com/office/powerpoint/2010/main" val="368670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374E36-364C-4DD5-BCD3-4DDEC5EB2F4A}"/>
              </a:ext>
            </a:extLst>
          </p:cNvPr>
          <p:cNvSpPr>
            <a:spLocks noGrp="1"/>
          </p:cNvSpPr>
          <p:nvPr>
            <p:ph idx="1"/>
          </p:nvPr>
        </p:nvSpPr>
        <p:spPr/>
        <p:txBody>
          <a:bodyPr>
            <a:scene3d>
              <a:camera prst="orthographicFront"/>
              <a:lightRig rig="threePt" dir="t"/>
            </a:scene3d>
            <a:sp3d extrusionH="57150">
              <a:bevelT w="38100" h="38100"/>
            </a:sp3d>
          </a:bodyPr>
          <a:lstStyle/>
          <a:p>
            <a:r>
              <a:rPr lang="en-CA" dirty="0">
                <a:solidFill>
                  <a:srgbClr val="002060"/>
                </a:solidFill>
              </a:rPr>
              <a:t>“See, I come quickly: hold fast to what you have, that no man takes your </a:t>
            </a:r>
            <a:r>
              <a:rPr lang="en-CA" dirty="0" smtClean="0">
                <a:solidFill>
                  <a:srgbClr val="002060"/>
                </a:solidFill>
              </a:rPr>
              <a:t>{</a:t>
            </a:r>
            <a:r>
              <a:rPr lang="en-CA" dirty="0" err="1" smtClean="0">
                <a:solidFill>
                  <a:srgbClr val="002060"/>
                </a:solidFill>
              </a:rPr>
              <a:t>keter</a:t>
            </a:r>
            <a:r>
              <a:rPr lang="en-CA" dirty="0" smtClean="0">
                <a:solidFill>
                  <a:srgbClr val="002060"/>
                </a:solidFill>
              </a:rPr>
              <a:t>}, </a:t>
            </a:r>
            <a:r>
              <a:rPr lang="en-CA" dirty="0">
                <a:solidFill>
                  <a:srgbClr val="002060"/>
                </a:solidFill>
              </a:rPr>
              <a:t>or crown. Him that overcomes will I make a pillar in the temple of YAHUWA, and he </a:t>
            </a:r>
            <a:r>
              <a:rPr lang="en-CA" dirty="0" smtClean="0">
                <a:solidFill>
                  <a:srgbClr val="002060"/>
                </a:solidFill>
              </a:rPr>
              <a:t/>
            </a:r>
            <a:br>
              <a:rPr lang="en-CA" dirty="0" smtClean="0">
                <a:solidFill>
                  <a:srgbClr val="002060"/>
                </a:solidFill>
              </a:rPr>
            </a:br>
            <a:r>
              <a:rPr lang="en-CA" dirty="0" smtClean="0">
                <a:solidFill>
                  <a:srgbClr val="002060"/>
                </a:solidFill>
              </a:rPr>
              <a:t>shall </a:t>
            </a:r>
            <a:r>
              <a:rPr lang="en-CA" dirty="0">
                <a:solidFill>
                  <a:srgbClr val="002060"/>
                </a:solidFill>
              </a:rPr>
              <a:t>go out no more …” </a:t>
            </a:r>
            <a:r>
              <a:rPr lang="en-CA" dirty="0"/>
              <a:t>(Rev 3:11-12).</a:t>
            </a:r>
          </a:p>
          <a:p>
            <a:r>
              <a:rPr lang="en-CA" dirty="0"/>
              <a:t>The overcomer is promised a crown if he holds steadfast to that which has </a:t>
            </a:r>
            <a:r>
              <a:rPr lang="en-CA" dirty="0" smtClean="0"/>
              <a:t/>
            </a:r>
            <a:br>
              <a:rPr lang="en-CA" dirty="0" smtClean="0"/>
            </a:br>
            <a:r>
              <a:rPr lang="en-CA" dirty="0" smtClean="0"/>
              <a:t>been </a:t>
            </a:r>
            <a:r>
              <a:rPr lang="en-CA" dirty="0"/>
              <a:t>given him by YAHUWA:  It is possible to lose your overcomer’s crown.  </a:t>
            </a:r>
            <a:r>
              <a:rPr lang="en-CA" dirty="0" smtClean="0"/>
              <a:t/>
            </a:r>
            <a:br>
              <a:rPr lang="en-CA" dirty="0" smtClean="0"/>
            </a:br>
            <a:r>
              <a:rPr lang="en-CA" dirty="0" smtClean="0"/>
              <a:t>That </a:t>
            </a:r>
            <a:r>
              <a:rPr lang="en-CA" dirty="0"/>
              <a:t>which should have been given to you is received by another.</a:t>
            </a:r>
          </a:p>
          <a:p>
            <a:r>
              <a:rPr lang="en-CA" dirty="0"/>
              <a:t>Jacob received that which belonged to Esau (Gen </a:t>
            </a:r>
            <a:r>
              <a:rPr lang="en-CA" dirty="0" smtClean="0"/>
              <a:t>25:33;  </a:t>
            </a:r>
            <a:r>
              <a:rPr lang="en-CA" dirty="0"/>
              <a:t>27:35</a:t>
            </a:r>
            <a:r>
              <a:rPr lang="en-CA" dirty="0" smtClean="0"/>
              <a:t>, 36</a:t>
            </a:r>
            <a:r>
              <a:rPr lang="en-CA" dirty="0"/>
              <a:t>).  </a:t>
            </a:r>
          </a:p>
          <a:p>
            <a:r>
              <a:rPr lang="en-CA" dirty="0" err="1"/>
              <a:t>Mattias</a:t>
            </a:r>
            <a:r>
              <a:rPr lang="en-CA" dirty="0"/>
              <a:t> received that which belonged to Judas (Acts 1:20</a:t>
            </a:r>
            <a:r>
              <a:rPr lang="en-CA" dirty="0" smtClean="0"/>
              <a:t>, 26</a:t>
            </a:r>
            <a:r>
              <a:rPr lang="en-CA" dirty="0"/>
              <a:t>).</a:t>
            </a:r>
          </a:p>
        </p:txBody>
      </p:sp>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39</a:t>
            </a:fld>
            <a:endParaRPr lang="en-US" sz="2000" dirty="0">
              <a:solidFill>
                <a:schemeClr val="bg1"/>
              </a:solidFill>
            </a:endParaRPr>
          </a:p>
        </p:txBody>
      </p:sp>
      <p:pic>
        <p:nvPicPr>
          <p:cNvPr id="6" name="Picture 4" descr="C:\Users\Rae\Desktop\images (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25680" y="237465"/>
            <a:ext cx="3105150" cy="175668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58396932-BD17-457A-B098-025125A015FE}"/>
              </a:ext>
            </a:extLst>
          </p:cNvPr>
          <p:cNvSpPr txBox="1">
            <a:spLocks/>
          </p:cNvSpPr>
          <p:nvPr/>
        </p:nvSpPr>
        <p:spPr>
          <a:xfrm>
            <a:off x="4378036" y="603917"/>
            <a:ext cx="6664036" cy="1234646"/>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000" b="1" dirty="0" smtClean="0">
                <a:solidFill>
                  <a:srgbClr val="FFC000"/>
                </a:solidFill>
              </a:rPr>
              <a:t>#6 – the overcomer’s crown</a:t>
            </a:r>
          </a:p>
          <a:p>
            <a:pPr algn="ctr"/>
            <a:endParaRPr lang="en-CA" sz="2800" dirty="0">
              <a:solidFill>
                <a:srgbClr val="FF0000"/>
              </a:solidFill>
            </a:endParaRPr>
          </a:p>
          <a:p>
            <a:pPr algn="ctr"/>
            <a:endParaRPr lang="en-CA" sz="2800" dirty="0">
              <a:solidFill>
                <a:srgbClr val="FF0000"/>
              </a:solidFill>
            </a:endParaRPr>
          </a:p>
        </p:txBody>
      </p:sp>
    </p:spTree>
    <p:extLst>
      <p:ext uri="{BB962C8B-B14F-4D97-AF65-F5344CB8AC3E}">
        <p14:creationId xmlns:p14="http://schemas.microsoft.com/office/powerpoint/2010/main" val="1273519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380981" y="6354422"/>
            <a:ext cx="811019" cy="503578"/>
          </a:xfrm>
        </p:spPr>
        <p:txBody>
          <a:bodyPr/>
          <a:lstStyle/>
          <a:p>
            <a:pPr algn="ctr"/>
            <a:fld id="{B9EAB3BA-07EE-4B64-A177-47C30D775877}" type="slidenum">
              <a:rPr lang="en-US" sz="2000" smtClean="0">
                <a:solidFill>
                  <a:schemeClr val="bg1"/>
                </a:solidFill>
              </a:rPr>
              <a:pPr algn="ctr"/>
              <a:t>4</a:t>
            </a:fld>
            <a:endParaRPr lang="en-US" sz="2000" dirty="0">
              <a:solidFill>
                <a:schemeClr val="bg1"/>
              </a:solidFill>
            </a:endParaRPr>
          </a:p>
        </p:txBody>
      </p:sp>
      <p:sp>
        <p:nvSpPr>
          <p:cNvPr id="5" name="Rectangle 4"/>
          <p:cNvSpPr/>
          <p:nvPr/>
        </p:nvSpPr>
        <p:spPr>
          <a:xfrm>
            <a:off x="4693919" y="5030480"/>
            <a:ext cx="6080761" cy="1754326"/>
          </a:xfrm>
          <a:prstGeom prst="rect">
            <a:avLst/>
          </a:prstGeom>
          <a:solidFill>
            <a:srgbClr val="3A1D00">
              <a:alpha val="50000"/>
            </a:srgbClr>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600" b="1" cap="none" spc="0" dirty="0" smtClean="0">
                <a:ln w="1905"/>
                <a:solidFill>
                  <a:srgbClr val="FFC000"/>
                </a:solidFill>
                <a:effectLst>
                  <a:innerShdw blurRad="69850" dist="43180" dir="5400000">
                    <a:srgbClr val="000000">
                      <a:alpha val="65000"/>
                    </a:srgbClr>
                  </a:innerShdw>
                </a:effectLst>
              </a:rPr>
              <a:t>Then What?</a:t>
            </a:r>
          </a:p>
          <a:p>
            <a:pPr algn="ctr"/>
            <a:r>
              <a:rPr lang="en-US" sz="3600" b="1" dirty="0" smtClean="0">
                <a:ln w="1905"/>
                <a:solidFill>
                  <a:srgbClr val="FFC000"/>
                </a:solidFill>
                <a:effectLst>
                  <a:innerShdw blurRad="69850" dist="43180" dir="5400000">
                    <a:srgbClr val="000000">
                      <a:alpha val="65000"/>
                    </a:srgbClr>
                  </a:innerShdw>
                </a:effectLst>
              </a:rPr>
              <a:t>Is there another Crown?</a:t>
            </a:r>
          </a:p>
          <a:p>
            <a:pPr algn="ctr"/>
            <a:r>
              <a:rPr lang="en-US" sz="3600" b="1" cap="none" spc="0" dirty="0" smtClean="0">
                <a:ln w="1905"/>
                <a:solidFill>
                  <a:srgbClr val="FFC000"/>
                </a:solidFill>
                <a:effectLst>
                  <a:innerShdw blurRad="69850" dist="43180" dir="5400000">
                    <a:srgbClr val="000000">
                      <a:alpha val="65000"/>
                    </a:srgbClr>
                  </a:innerShdw>
                </a:effectLst>
              </a:rPr>
              <a:t>Are there other Rewards?</a:t>
            </a:r>
            <a:endParaRPr lang="en-US" sz="3600" b="1" cap="none" spc="0" dirty="0">
              <a:ln w="1905"/>
              <a:solidFill>
                <a:srgbClr val="FFC000"/>
              </a:solidFill>
              <a:effectLst>
                <a:innerShdw blurRad="69850" dist="43180" dir="5400000">
                  <a:srgbClr val="000000">
                    <a:alpha val="65000"/>
                  </a:srgbClr>
                </a:innerShdw>
              </a:effectLst>
            </a:endParaRPr>
          </a:p>
        </p:txBody>
      </p:sp>
      <p:sp>
        <p:nvSpPr>
          <p:cNvPr id="6" name="Rectangle 5"/>
          <p:cNvSpPr/>
          <p:nvPr/>
        </p:nvSpPr>
        <p:spPr>
          <a:xfrm>
            <a:off x="396240" y="4916716"/>
            <a:ext cx="2164080" cy="1477328"/>
          </a:xfrm>
          <a:prstGeom prst="rect">
            <a:avLst/>
          </a:prstGeom>
        </p:spPr>
        <p:txBody>
          <a:bodyPr wrap="square">
            <a:spAutoFit/>
          </a:bodyPr>
          <a:lstStyle/>
          <a:p>
            <a:pPr algn="ctr"/>
            <a:r>
              <a:rPr lang="en-US" b="1" dirty="0" smtClean="0">
                <a:solidFill>
                  <a:schemeClr val="bg1"/>
                </a:solidFill>
                <a:effectLst>
                  <a:glow rad="127000">
                    <a:srgbClr val="3A1D00"/>
                  </a:glow>
                </a:effectLst>
              </a:rPr>
              <a:t>So </a:t>
            </a:r>
            <a:r>
              <a:rPr lang="en-US" b="1" dirty="0">
                <a:solidFill>
                  <a:schemeClr val="bg1"/>
                </a:solidFill>
                <a:effectLst>
                  <a:glow rad="127000">
                    <a:srgbClr val="3A1D00"/>
                  </a:glow>
                </a:effectLst>
              </a:rPr>
              <a:t>then faith cometh by hearing, and hearing by </a:t>
            </a:r>
            <a:r>
              <a:rPr lang="en-US" b="1" dirty="0" smtClean="0">
                <a:solidFill>
                  <a:schemeClr val="bg1"/>
                </a:solidFill>
                <a:effectLst>
                  <a:glow rad="127000">
                    <a:srgbClr val="3A1D00"/>
                  </a:glow>
                </a:effectLst>
              </a:rPr>
              <a:t>the</a:t>
            </a:r>
            <a:br>
              <a:rPr lang="en-US" b="1" dirty="0" smtClean="0">
                <a:solidFill>
                  <a:schemeClr val="bg1"/>
                </a:solidFill>
                <a:effectLst>
                  <a:glow rad="127000">
                    <a:srgbClr val="3A1D00"/>
                  </a:glow>
                </a:effectLst>
              </a:rPr>
            </a:br>
            <a:r>
              <a:rPr lang="en-US" b="1" dirty="0" smtClean="0">
                <a:solidFill>
                  <a:schemeClr val="bg1"/>
                </a:solidFill>
                <a:effectLst>
                  <a:glow rad="127000">
                    <a:srgbClr val="3A1D00"/>
                  </a:glow>
                </a:effectLst>
              </a:rPr>
              <a:t> </a:t>
            </a:r>
            <a:r>
              <a:rPr lang="en-US" b="1" dirty="0">
                <a:solidFill>
                  <a:schemeClr val="bg1"/>
                </a:solidFill>
                <a:effectLst>
                  <a:glow rad="127000">
                    <a:srgbClr val="3A1D00"/>
                  </a:glow>
                </a:effectLst>
              </a:rPr>
              <a:t>word of </a:t>
            </a:r>
            <a:r>
              <a:rPr lang="en-US" b="1" dirty="0" err="1" smtClean="0">
                <a:solidFill>
                  <a:schemeClr val="bg1"/>
                </a:solidFill>
                <a:effectLst>
                  <a:glow rad="127000">
                    <a:srgbClr val="3A1D00"/>
                  </a:glow>
                </a:effectLst>
              </a:rPr>
              <a:t>Yahuwa</a:t>
            </a:r>
            <a:r>
              <a:rPr lang="en-US" b="1" dirty="0" smtClean="0">
                <a:solidFill>
                  <a:schemeClr val="bg1"/>
                </a:solidFill>
                <a:effectLst>
                  <a:glow rad="127000">
                    <a:srgbClr val="3A1D00"/>
                  </a:glow>
                </a:effectLst>
              </a:rPr>
              <a:t>.</a:t>
            </a:r>
            <a:endParaRPr lang="en-US" b="1" dirty="0">
              <a:solidFill>
                <a:schemeClr val="bg1"/>
              </a:solidFill>
              <a:effectLst>
                <a:glow rad="127000">
                  <a:srgbClr val="3A1D00"/>
                </a:glow>
              </a:effectLst>
            </a:endParaRPr>
          </a:p>
        </p:txBody>
      </p:sp>
      <p:sp>
        <p:nvSpPr>
          <p:cNvPr id="7" name="Rectangle 6"/>
          <p:cNvSpPr/>
          <p:nvPr/>
        </p:nvSpPr>
        <p:spPr>
          <a:xfrm>
            <a:off x="2423160" y="3929747"/>
            <a:ext cx="2164080" cy="2862322"/>
          </a:xfrm>
          <a:prstGeom prst="rect">
            <a:avLst/>
          </a:prstGeom>
        </p:spPr>
        <p:txBody>
          <a:bodyPr wrap="square">
            <a:spAutoFit/>
          </a:bodyPr>
          <a:lstStyle/>
          <a:p>
            <a:pPr algn="ctr"/>
            <a:r>
              <a:rPr lang="en-US" b="1" dirty="0" smtClean="0">
                <a:solidFill>
                  <a:schemeClr val="bg1"/>
                </a:solidFill>
                <a:effectLst>
                  <a:glow rad="127000">
                    <a:srgbClr val="3A1D00"/>
                  </a:glow>
                </a:effectLst>
              </a:rPr>
              <a:t>For</a:t>
            </a:r>
            <a:r>
              <a:rPr lang="en-US" b="1" dirty="0">
                <a:solidFill>
                  <a:schemeClr val="bg1"/>
                </a:solidFill>
                <a:effectLst>
                  <a:glow rad="127000">
                    <a:srgbClr val="3A1D00"/>
                  </a:glow>
                </a:effectLst>
              </a:rPr>
              <a:t> </a:t>
            </a:r>
            <a:r>
              <a:rPr lang="en-US" b="1" dirty="0" err="1" smtClean="0">
                <a:solidFill>
                  <a:schemeClr val="bg1"/>
                </a:solidFill>
                <a:effectLst>
                  <a:glow rad="127000">
                    <a:srgbClr val="3A1D00"/>
                  </a:glow>
                </a:effectLst>
              </a:rPr>
              <a:t>Yahuwa</a:t>
            </a:r>
            <a:r>
              <a:rPr lang="en-US" b="1" dirty="0" smtClean="0">
                <a:solidFill>
                  <a:schemeClr val="bg1"/>
                </a:solidFill>
                <a:effectLst>
                  <a:glow rad="127000">
                    <a:srgbClr val="3A1D00"/>
                  </a:glow>
                </a:effectLst>
              </a:rPr>
              <a:t> </a:t>
            </a:r>
            <a:r>
              <a:rPr lang="en-US" b="1" dirty="0">
                <a:solidFill>
                  <a:schemeClr val="bg1"/>
                </a:solidFill>
                <a:effectLst>
                  <a:glow rad="127000">
                    <a:srgbClr val="3A1D00"/>
                  </a:glow>
                </a:effectLst>
              </a:rPr>
              <a:t>so loved the world, that he gave his only begotten Son, that whosoever believeth in him should not perish, but have everlasting life.</a:t>
            </a:r>
          </a:p>
          <a:p>
            <a:pPr algn="ctr"/>
            <a:endParaRPr lang="en-US" dirty="0">
              <a:solidFill>
                <a:schemeClr val="bg1"/>
              </a:solidFill>
              <a:effectLst>
                <a:glow rad="127000">
                  <a:srgbClr val="3A1D00"/>
                </a:glow>
              </a:effectLst>
            </a:endParaRPr>
          </a:p>
        </p:txBody>
      </p:sp>
      <p:sp>
        <p:nvSpPr>
          <p:cNvPr id="8" name="Rectangle 7"/>
          <p:cNvSpPr/>
          <p:nvPr/>
        </p:nvSpPr>
        <p:spPr>
          <a:xfrm>
            <a:off x="4678680" y="3011716"/>
            <a:ext cx="2164080" cy="2308324"/>
          </a:xfrm>
          <a:prstGeom prst="rect">
            <a:avLst/>
          </a:prstGeom>
        </p:spPr>
        <p:txBody>
          <a:bodyPr wrap="square">
            <a:spAutoFit/>
          </a:bodyPr>
          <a:lstStyle/>
          <a:p>
            <a:pPr algn="ctr"/>
            <a:r>
              <a:rPr lang="en-US" b="1" dirty="0" smtClean="0">
                <a:solidFill>
                  <a:schemeClr val="bg1"/>
                </a:solidFill>
                <a:effectLst>
                  <a:glow rad="127000">
                    <a:srgbClr val="3A1D00"/>
                  </a:glow>
                </a:effectLst>
              </a:rPr>
              <a:t>And </a:t>
            </a:r>
            <a:r>
              <a:rPr lang="en-US" b="1" dirty="0">
                <a:solidFill>
                  <a:schemeClr val="bg1"/>
                </a:solidFill>
                <a:effectLst>
                  <a:glow rad="127000">
                    <a:srgbClr val="3A1D00"/>
                  </a:glow>
                </a:effectLst>
              </a:rPr>
              <a:t>the times of this ignorance </a:t>
            </a:r>
            <a:r>
              <a:rPr lang="en-US" b="1" dirty="0" err="1" smtClean="0">
                <a:solidFill>
                  <a:schemeClr val="bg1"/>
                </a:solidFill>
                <a:effectLst>
                  <a:glow rad="127000">
                    <a:srgbClr val="3A1D00"/>
                  </a:glow>
                </a:effectLst>
              </a:rPr>
              <a:t>Yahuwa</a:t>
            </a:r>
            <a:r>
              <a:rPr lang="en-US" b="1" dirty="0" smtClean="0">
                <a:solidFill>
                  <a:schemeClr val="bg1"/>
                </a:solidFill>
                <a:effectLst>
                  <a:glow rad="127000">
                    <a:srgbClr val="3A1D00"/>
                  </a:glow>
                </a:effectLst>
              </a:rPr>
              <a:t> </a:t>
            </a:r>
            <a:r>
              <a:rPr lang="en-US" b="1" dirty="0">
                <a:solidFill>
                  <a:schemeClr val="bg1"/>
                </a:solidFill>
                <a:effectLst>
                  <a:glow rad="127000">
                    <a:srgbClr val="3A1D00"/>
                  </a:glow>
                </a:effectLst>
              </a:rPr>
              <a:t>winked at; but now </a:t>
            </a:r>
            <a:r>
              <a:rPr lang="en-US" b="1" dirty="0" err="1">
                <a:solidFill>
                  <a:schemeClr val="bg1"/>
                </a:solidFill>
                <a:effectLst>
                  <a:glow rad="127000">
                    <a:srgbClr val="3A1D00"/>
                  </a:glow>
                </a:effectLst>
              </a:rPr>
              <a:t>commandeth</a:t>
            </a:r>
            <a:r>
              <a:rPr lang="en-US" b="1" dirty="0">
                <a:solidFill>
                  <a:schemeClr val="bg1"/>
                </a:solidFill>
                <a:effectLst>
                  <a:glow rad="127000">
                    <a:srgbClr val="3A1D00"/>
                  </a:glow>
                </a:effectLst>
              </a:rPr>
              <a:t> all men every where to </a:t>
            </a:r>
            <a:r>
              <a:rPr lang="en-US" b="1" dirty="0" smtClean="0">
                <a:solidFill>
                  <a:schemeClr val="bg1"/>
                </a:solidFill>
                <a:effectLst>
                  <a:glow rad="127000">
                    <a:srgbClr val="3A1D00"/>
                  </a:glow>
                </a:effectLst>
              </a:rPr>
              <a:t>repent …</a:t>
            </a:r>
            <a:endParaRPr lang="en-US" b="1" dirty="0">
              <a:solidFill>
                <a:schemeClr val="bg1"/>
              </a:solidFill>
              <a:effectLst>
                <a:glow rad="127000">
                  <a:srgbClr val="3A1D00"/>
                </a:glow>
              </a:effectLst>
            </a:endParaRPr>
          </a:p>
          <a:p>
            <a:pPr algn="ctr"/>
            <a:endParaRPr lang="en-US" dirty="0">
              <a:solidFill>
                <a:schemeClr val="bg1"/>
              </a:solidFill>
            </a:endParaRPr>
          </a:p>
        </p:txBody>
      </p:sp>
      <p:sp>
        <p:nvSpPr>
          <p:cNvPr id="9" name="Rectangle 8"/>
          <p:cNvSpPr/>
          <p:nvPr/>
        </p:nvSpPr>
        <p:spPr>
          <a:xfrm>
            <a:off x="6720840" y="2113973"/>
            <a:ext cx="2164080" cy="2308324"/>
          </a:xfrm>
          <a:prstGeom prst="rect">
            <a:avLst/>
          </a:prstGeom>
        </p:spPr>
        <p:txBody>
          <a:bodyPr wrap="square">
            <a:spAutoFit/>
          </a:bodyPr>
          <a:lstStyle/>
          <a:p>
            <a:pPr algn="ctr"/>
            <a:r>
              <a:rPr lang="en-US" b="1" dirty="0" smtClean="0">
                <a:solidFill>
                  <a:schemeClr val="bg1"/>
                </a:solidFill>
                <a:effectLst>
                  <a:glow rad="127000">
                    <a:srgbClr val="3A1D00"/>
                  </a:glow>
                </a:effectLst>
              </a:rPr>
              <a:t>That </a:t>
            </a:r>
            <a:r>
              <a:rPr lang="en-US" b="1" dirty="0">
                <a:solidFill>
                  <a:schemeClr val="bg1"/>
                </a:solidFill>
                <a:effectLst>
                  <a:glow rad="127000">
                    <a:srgbClr val="3A1D00"/>
                  </a:glow>
                </a:effectLst>
              </a:rPr>
              <a:t>if thou shalt confess with thy mouth </a:t>
            </a:r>
            <a:r>
              <a:rPr lang="en-US" b="1" dirty="0" smtClean="0">
                <a:solidFill>
                  <a:schemeClr val="bg1"/>
                </a:solidFill>
                <a:effectLst>
                  <a:glow rad="127000">
                    <a:srgbClr val="3A1D00"/>
                  </a:glow>
                </a:effectLst>
              </a:rPr>
              <a:t>our Messiah Yahusha, </a:t>
            </a:r>
            <a:r>
              <a:rPr lang="en-US" b="1" dirty="0">
                <a:solidFill>
                  <a:schemeClr val="bg1"/>
                </a:solidFill>
                <a:effectLst>
                  <a:glow rad="127000">
                    <a:srgbClr val="3A1D00"/>
                  </a:glow>
                </a:effectLst>
              </a:rPr>
              <a:t>and shalt believe in thine </a:t>
            </a:r>
            <a:r>
              <a:rPr lang="en-US" b="1" dirty="0" smtClean="0">
                <a:solidFill>
                  <a:schemeClr val="bg1"/>
                </a:solidFill>
                <a:effectLst>
                  <a:glow rad="127000">
                    <a:srgbClr val="3A1D00"/>
                  </a:glow>
                </a:effectLst>
              </a:rPr>
              <a:t>heart …  </a:t>
            </a:r>
            <a:r>
              <a:rPr lang="en-US" b="1" dirty="0">
                <a:solidFill>
                  <a:schemeClr val="bg1"/>
                </a:solidFill>
                <a:effectLst>
                  <a:glow rad="127000">
                    <a:srgbClr val="3A1D00"/>
                  </a:glow>
                </a:effectLst>
              </a:rPr>
              <a:t>thou </a:t>
            </a:r>
            <a:r>
              <a:rPr lang="en-US" b="1" dirty="0" smtClean="0">
                <a:solidFill>
                  <a:schemeClr val="bg1"/>
                </a:solidFill>
                <a:effectLst>
                  <a:glow rad="127000">
                    <a:srgbClr val="3A1D00"/>
                  </a:glow>
                </a:effectLst>
              </a:rPr>
              <a:t>shalt</a:t>
            </a:r>
            <a:br>
              <a:rPr lang="en-US" b="1" dirty="0" smtClean="0">
                <a:solidFill>
                  <a:schemeClr val="bg1"/>
                </a:solidFill>
                <a:effectLst>
                  <a:glow rad="127000">
                    <a:srgbClr val="3A1D00"/>
                  </a:glow>
                </a:effectLst>
              </a:rPr>
            </a:br>
            <a:r>
              <a:rPr lang="en-US" b="1" dirty="0" smtClean="0">
                <a:solidFill>
                  <a:schemeClr val="bg1"/>
                </a:solidFill>
                <a:effectLst>
                  <a:glow rad="127000">
                    <a:srgbClr val="3A1D00"/>
                  </a:glow>
                </a:effectLst>
              </a:rPr>
              <a:t> </a:t>
            </a:r>
            <a:r>
              <a:rPr lang="en-US" b="1" dirty="0">
                <a:solidFill>
                  <a:schemeClr val="bg1"/>
                </a:solidFill>
                <a:effectLst>
                  <a:glow rad="127000">
                    <a:srgbClr val="3A1D00"/>
                  </a:glow>
                </a:effectLst>
              </a:rPr>
              <a:t>be saved</a:t>
            </a:r>
            <a:r>
              <a:rPr lang="en-US" b="1" dirty="0" smtClean="0">
                <a:solidFill>
                  <a:schemeClr val="bg1"/>
                </a:solidFill>
                <a:effectLst>
                  <a:glow rad="127000">
                    <a:srgbClr val="3A1D00"/>
                  </a:glow>
                </a:effectLst>
              </a:rPr>
              <a:t>.</a:t>
            </a:r>
            <a:endParaRPr lang="en-US" b="1" dirty="0">
              <a:solidFill>
                <a:schemeClr val="bg1"/>
              </a:solidFill>
              <a:effectLst>
                <a:glow rad="127000">
                  <a:srgbClr val="3A1D00"/>
                </a:glow>
              </a:effectLst>
            </a:endParaRPr>
          </a:p>
        </p:txBody>
      </p:sp>
      <p:sp>
        <p:nvSpPr>
          <p:cNvPr id="10" name="Rectangle 9"/>
          <p:cNvSpPr/>
          <p:nvPr/>
        </p:nvSpPr>
        <p:spPr>
          <a:xfrm>
            <a:off x="8884592" y="1190137"/>
            <a:ext cx="2368126" cy="2308324"/>
          </a:xfrm>
          <a:prstGeom prst="rect">
            <a:avLst/>
          </a:prstGeom>
        </p:spPr>
        <p:txBody>
          <a:bodyPr wrap="square">
            <a:spAutoFit/>
          </a:bodyPr>
          <a:lstStyle/>
          <a:p>
            <a:pPr algn="ctr"/>
            <a:r>
              <a:rPr lang="en-US" b="1" dirty="0" smtClean="0">
                <a:solidFill>
                  <a:schemeClr val="bg1"/>
                </a:solidFill>
                <a:effectLst>
                  <a:glow rad="127000">
                    <a:srgbClr val="3A1D00"/>
                  </a:glow>
                </a:effectLst>
              </a:rPr>
              <a:t>Then </a:t>
            </a:r>
            <a:r>
              <a:rPr lang="en-US" b="1" dirty="0">
                <a:solidFill>
                  <a:schemeClr val="bg1"/>
                </a:solidFill>
                <a:effectLst>
                  <a:glow rad="127000">
                    <a:srgbClr val="3A1D00"/>
                  </a:glow>
                </a:effectLst>
              </a:rPr>
              <a:t>Peter said unto them, Repent, and be baptized every one of you in the name of </a:t>
            </a:r>
            <a:r>
              <a:rPr lang="en-US" b="1" dirty="0" smtClean="0">
                <a:solidFill>
                  <a:schemeClr val="bg1"/>
                </a:solidFill>
                <a:effectLst>
                  <a:glow rad="127000">
                    <a:srgbClr val="3A1D00"/>
                  </a:glow>
                </a:effectLst>
              </a:rPr>
              <a:t>Yahusha our Saviour </a:t>
            </a:r>
            <a:r>
              <a:rPr lang="en-US" b="1" dirty="0">
                <a:solidFill>
                  <a:schemeClr val="bg1"/>
                </a:solidFill>
                <a:effectLst>
                  <a:glow rad="127000">
                    <a:srgbClr val="3A1D00"/>
                  </a:glow>
                </a:effectLst>
              </a:rPr>
              <a:t>for </a:t>
            </a:r>
            <a:r>
              <a:rPr lang="en-US" b="1" dirty="0" smtClean="0">
                <a:solidFill>
                  <a:schemeClr val="bg1"/>
                </a:solidFill>
                <a:effectLst>
                  <a:glow rad="127000">
                    <a:srgbClr val="3A1D00"/>
                  </a:glow>
                </a:effectLst>
              </a:rPr>
              <a:t/>
            </a:r>
            <a:br>
              <a:rPr lang="en-US" b="1" dirty="0" smtClean="0">
                <a:solidFill>
                  <a:schemeClr val="bg1"/>
                </a:solidFill>
                <a:effectLst>
                  <a:glow rad="127000">
                    <a:srgbClr val="3A1D00"/>
                  </a:glow>
                </a:effectLst>
              </a:rPr>
            </a:br>
            <a:r>
              <a:rPr lang="en-US" b="1" dirty="0" smtClean="0">
                <a:solidFill>
                  <a:schemeClr val="bg1"/>
                </a:solidFill>
                <a:effectLst>
                  <a:glow rad="127000">
                    <a:srgbClr val="3A1D00"/>
                  </a:glow>
                </a:effectLst>
              </a:rPr>
              <a:t>the </a:t>
            </a:r>
            <a:r>
              <a:rPr lang="en-US" b="1" dirty="0">
                <a:solidFill>
                  <a:schemeClr val="bg1"/>
                </a:solidFill>
                <a:effectLst>
                  <a:glow rad="127000">
                    <a:srgbClr val="3A1D00"/>
                  </a:glow>
                </a:effectLst>
              </a:rPr>
              <a:t>remission </a:t>
            </a:r>
            <a:r>
              <a:rPr lang="en-US" b="1" dirty="0" smtClean="0">
                <a:solidFill>
                  <a:schemeClr val="bg1"/>
                </a:solidFill>
                <a:effectLst>
                  <a:glow rad="127000">
                    <a:srgbClr val="3A1D00"/>
                  </a:glow>
                </a:effectLst>
              </a:rPr>
              <a:t/>
            </a:r>
            <a:br>
              <a:rPr lang="en-US" b="1" dirty="0" smtClean="0">
                <a:solidFill>
                  <a:schemeClr val="bg1"/>
                </a:solidFill>
                <a:effectLst>
                  <a:glow rad="127000">
                    <a:srgbClr val="3A1D00"/>
                  </a:glow>
                </a:effectLst>
              </a:rPr>
            </a:br>
            <a:r>
              <a:rPr lang="en-US" b="1" dirty="0" smtClean="0">
                <a:solidFill>
                  <a:schemeClr val="bg1"/>
                </a:solidFill>
                <a:effectLst>
                  <a:glow rad="127000">
                    <a:srgbClr val="3A1D00"/>
                  </a:glow>
                </a:effectLst>
              </a:rPr>
              <a:t>of sins …</a:t>
            </a:r>
            <a:endParaRPr lang="en-US" b="1" dirty="0">
              <a:solidFill>
                <a:schemeClr val="bg1"/>
              </a:solidFill>
              <a:effectLst>
                <a:glow rad="127000">
                  <a:srgbClr val="3A1D00"/>
                </a:glow>
              </a:effectLst>
            </a:endParaRPr>
          </a:p>
        </p:txBody>
      </p:sp>
      <p:sp>
        <p:nvSpPr>
          <p:cNvPr id="11" name="Rectangle 10"/>
          <p:cNvSpPr/>
          <p:nvPr/>
        </p:nvSpPr>
        <p:spPr>
          <a:xfrm>
            <a:off x="579120" y="3832462"/>
            <a:ext cx="1722120" cy="663338"/>
          </a:xfrm>
          <a:prstGeom prst="rect">
            <a:avLst/>
          </a:prstGeom>
        </p:spPr>
        <p:style>
          <a:lnRef idx="0">
            <a:schemeClr val="accent3"/>
          </a:lnRef>
          <a:fillRef idx="3">
            <a:schemeClr val="accent3"/>
          </a:fillRef>
          <a:effectRef idx="3">
            <a:schemeClr val="accent3"/>
          </a:effectRef>
          <a:fontRef idx="minor">
            <a:schemeClr val="lt1"/>
          </a:fontRef>
        </p:style>
        <p:txBody>
          <a:bodyPr rtlCol="0" anchor="ctr">
            <a:sp3d extrusionH="57150">
              <a:bevelT w="38100" h="38100"/>
            </a:sp3d>
          </a:bodyPr>
          <a:lstStyle/>
          <a:p>
            <a:pPr algn="ctr"/>
            <a:r>
              <a:rPr lang="en-US" sz="3600" dirty="0" smtClean="0"/>
              <a:t>Hear</a:t>
            </a:r>
            <a:endParaRPr lang="en-US" dirty="0"/>
          </a:p>
        </p:txBody>
      </p:sp>
      <p:sp>
        <p:nvSpPr>
          <p:cNvPr id="12" name="Rectangle 11"/>
          <p:cNvSpPr/>
          <p:nvPr/>
        </p:nvSpPr>
        <p:spPr>
          <a:xfrm>
            <a:off x="2575560" y="2887582"/>
            <a:ext cx="1920240" cy="663338"/>
          </a:xfrm>
          <a:prstGeom prst="rect">
            <a:avLst/>
          </a:prstGeom>
        </p:spPr>
        <p:style>
          <a:lnRef idx="0">
            <a:schemeClr val="accent5"/>
          </a:lnRef>
          <a:fillRef idx="3">
            <a:schemeClr val="accent5"/>
          </a:fillRef>
          <a:effectRef idx="3">
            <a:schemeClr val="accent5"/>
          </a:effectRef>
          <a:fontRef idx="minor">
            <a:schemeClr val="lt1"/>
          </a:fontRef>
        </p:style>
        <p:txBody>
          <a:bodyPr rtlCol="0" anchor="ctr">
            <a:sp3d extrusionH="57150">
              <a:bevelT w="38100" h="38100"/>
            </a:sp3d>
          </a:bodyPr>
          <a:lstStyle/>
          <a:p>
            <a:pPr algn="ctr"/>
            <a:r>
              <a:rPr lang="en-US" sz="3600" dirty="0" smtClean="0"/>
              <a:t>Believe</a:t>
            </a:r>
            <a:endParaRPr lang="en-US" dirty="0"/>
          </a:p>
        </p:txBody>
      </p:sp>
      <p:sp>
        <p:nvSpPr>
          <p:cNvPr id="13" name="Rectangle 12"/>
          <p:cNvSpPr/>
          <p:nvPr/>
        </p:nvSpPr>
        <p:spPr>
          <a:xfrm>
            <a:off x="4693920" y="1957942"/>
            <a:ext cx="1889760" cy="663338"/>
          </a:xfrm>
          <a:prstGeom prst="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sp3d extrusionH="57150">
              <a:bevelT w="38100" h="38100"/>
            </a:sp3d>
          </a:bodyPr>
          <a:lstStyle/>
          <a:p>
            <a:pPr algn="ctr"/>
            <a:r>
              <a:rPr lang="en-US" sz="3600" dirty="0" smtClean="0"/>
              <a:t>Repent</a:t>
            </a:r>
            <a:endParaRPr lang="en-US" dirty="0"/>
          </a:p>
        </p:txBody>
      </p:sp>
      <p:sp>
        <p:nvSpPr>
          <p:cNvPr id="14" name="Rectangle 13"/>
          <p:cNvSpPr/>
          <p:nvPr/>
        </p:nvSpPr>
        <p:spPr>
          <a:xfrm>
            <a:off x="6766560" y="1058782"/>
            <a:ext cx="1935480" cy="663338"/>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sp3d extrusionH="57150">
              <a:bevelT w="38100" h="38100"/>
            </a:sp3d>
          </a:bodyPr>
          <a:lstStyle/>
          <a:p>
            <a:pPr algn="ctr"/>
            <a:r>
              <a:rPr lang="en-US" sz="3600" dirty="0" smtClean="0"/>
              <a:t>Confess</a:t>
            </a:r>
            <a:endParaRPr lang="en-US" dirty="0"/>
          </a:p>
        </p:txBody>
      </p:sp>
      <p:sp>
        <p:nvSpPr>
          <p:cNvPr id="15" name="Rectangle 14"/>
          <p:cNvSpPr/>
          <p:nvPr/>
        </p:nvSpPr>
        <p:spPr>
          <a:xfrm>
            <a:off x="8808720" y="127433"/>
            <a:ext cx="2362200" cy="663338"/>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sp3d extrusionH="57150">
              <a:bevelT w="38100" h="38100"/>
            </a:sp3d>
          </a:bodyPr>
          <a:lstStyle/>
          <a:p>
            <a:pPr algn="ctr"/>
            <a:r>
              <a:rPr lang="en-US" sz="3600" dirty="0" smtClean="0"/>
              <a:t>Be Baptized</a:t>
            </a:r>
            <a:endParaRPr lang="en-US" dirty="0"/>
          </a:p>
        </p:txBody>
      </p:sp>
      <p:pic>
        <p:nvPicPr>
          <p:cNvPr id="4" name="Picture 2" descr="C:\Users\Rae\Desktop\CROWN OF LIFE PEOPL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198832" y="3615917"/>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10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1000"/>
                                        <p:tgtEl>
                                          <p:spTgt spid="12">
                                            <p:txEl>
                                              <p:pRg st="0" end="0"/>
                                            </p:txEl>
                                          </p:spTgt>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1000"/>
                                        <p:tgtEl>
                                          <p:spTgt spid="13">
                                            <p:txEl>
                                              <p:pRg st="0" end="0"/>
                                            </p:txEl>
                                          </p:spTgt>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wipe(left)">
                                      <p:cBhvr>
                                        <p:cTn id="40" dur="1000"/>
                                        <p:tgtEl>
                                          <p:spTgt spid="14">
                                            <p:txEl>
                                              <p:pRg st="0" end="0"/>
                                            </p:txEl>
                                          </p:spTgt>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wipe(left)">
                                      <p:cBhvr>
                                        <p:cTn id="51" dur="1500"/>
                                        <p:tgtEl>
                                          <p:spTgt spid="15">
                                            <p:txEl>
                                              <p:pRg st="0" end="0"/>
                                            </p:txEl>
                                          </p:spTgt>
                                        </p:tgtEl>
                                      </p:cBhvr>
                                    </p:animEffect>
                                  </p:childTnLst>
                                </p:cTn>
                              </p:par>
                            </p:childTnLst>
                          </p:cTn>
                        </p:par>
                        <p:par>
                          <p:cTn id="52" fill="hold">
                            <p:stCondLst>
                              <p:cond delay="15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2500"/>
                            </p:stCondLst>
                            <p:childTnLst>
                              <p:par>
                                <p:cTn id="59" presetID="31" presetClass="entr" presetSubtype="0" fill="hold" nodeType="afterEffect">
                                  <p:stCondLst>
                                    <p:cond delay="200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style.rotation</p:attrName>
                                        </p:attrNameLst>
                                      </p:cBhvr>
                                      <p:tavLst>
                                        <p:tav tm="0">
                                          <p:val>
                                            <p:fltVal val="90"/>
                                          </p:val>
                                        </p:tav>
                                        <p:tav tm="100000">
                                          <p:val>
                                            <p:fltVal val="0"/>
                                          </p:val>
                                        </p:tav>
                                      </p:tavLst>
                                    </p:anim>
                                    <p:animEffect transition="in" filter="fade">
                                      <p:cBhvr>
                                        <p:cTn id="64" dur="1000"/>
                                        <p:tgtEl>
                                          <p:spTgt spid="4"/>
                                        </p:tgtEl>
                                      </p:cBhvr>
                                    </p:animEffect>
                                  </p:childTnLst>
                                </p:cTn>
                              </p:par>
                              <p:par>
                                <p:cTn id="65" presetID="16" presetClass="entr" presetSubtype="37" fill="hold" nodeType="withEffect">
                                  <p:stCondLst>
                                    <p:cond delay="200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barn(outVertical)">
                                      <p:cBhvr>
                                        <p:cTn id="67" dur="1250"/>
                                        <p:tgtEl>
                                          <p:spTgt spid="5">
                                            <p:txEl>
                                              <p:pRg st="0" end="0"/>
                                            </p:txEl>
                                          </p:spTgt>
                                        </p:tgtEl>
                                      </p:cBhvr>
                                    </p:animEffect>
                                  </p:childTnLst>
                                </p:cTn>
                              </p:par>
                              <p:par>
                                <p:cTn id="68" presetID="16" presetClass="entr" presetSubtype="37" fill="hold" nodeType="withEffect">
                                  <p:stCondLst>
                                    <p:cond delay="2000"/>
                                  </p:stCondLst>
                                  <p:childTnLst>
                                    <p:set>
                                      <p:cBhvr>
                                        <p:cTn id="69" dur="1" fill="hold">
                                          <p:stCondLst>
                                            <p:cond delay="0"/>
                                          </p:stCondLst>
                                        </p:cTn>
                                        <p:tgtEl>
                                          <p:spTgt spid="5">
                                            <p:txEl>
                                              <p:pRg st="1" end="1"/>
                                            </p:txEl>
                                          </p:spTgt>
                                        </p:tgtEl>
                                        <p:attrNameLst>
                                          <p:attrName>style.visibility</p:attrName>
                                        </p:attrNameLst>
                                      </p:cBhvr>
                                      <p:to>
                                        <p:strVal val="visible"/>
                                      </p:to>
                                    </p:set>
                                    <p:animEffect transition="in" filter="barn(outVertical)">
                                      <p:cBhvr>
                                        <p:cTn id="70" dur="1250"/>
                                        <p:tgtEl>
                                          <p:spTgt spid="5">
                                            <p:txEl>
                                              <p:pRg st="1" end="1"/>
                                            </p:txEl>
                                          </p:spTgt>
                                        </p:tgtEl>
                                      </p:cBhvr>
                                    </p:animEffect>
                                  </p:childTnLst>
                                </p:cTn>
                              </p:par>
                              <p:par>
                                <p:cTn id="71" presetID="16" presetClass="entr" presetSubtype="37" fill="hold" nodeType="withEffect">
                                  <p:stCondLst>
                                    <p:cond delay="2000"/>
                                  </p:stCondLst>
                                  <p:childTnLst>
                                    <p:set>
                                      <p:cBhvr>
                                        <p:cTn id="72" dur="1" fill="hold">
                                          <p:stCondLst>
                                            <p:cond delay="0"/>
                                          </p:stCondLst>
                                        </p:cTn>
                                        <p:tgtEl>
                                          <p:spTgt spid="5">
                                            <p:txEl>
                                              <p:pRg st="2" end="2"/>
                                            </p:txEl>
                                          </p:spTgt>
                                        </p:tgtEl>
                                        <p:attrNameLst>
                                          <p:attrName>style.visibility</p:attrName>
                                        </p:attrNameLst>
                                      </p:cBhvr>
                                      <p:to>
                                        <p:strVal val="visible"/>
                                      </p:to>
                                    </p:set>
                                    <p:animEffect transition="in" filter="barn(outVertical)">
                                      <p:cBhvr>
                                        <p:cTn id="73"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02892E4-90B6-4301-BBEB-259F16C4B597}"/>
              </a:ext>
            </a:extLst>
          </p:cNvPr>
          <p:cNvSpPr>
            <a:spLocks noGrp="1"/>
          </p:cNvSpPr>
          <p:nvPr>
            <p:ph idx="1"/>
          </p:nvPr>
        </p:nvSpPr>
        <p:spPr>
          <a:xfrm>
            <a:off x="1451579" y="2015731"/>
            <a:ext cx="4799443" cy="4590479"/>
          </a:xfrm>
        </p:spPr>
        <p:txBody>
          <a:bodyPr>
            <a:normAutofit/>
            <a:scene3d>
              <a:camera prst="orthographicFront"/>
              <a:lightRig rig="threePt" dir="t"/>
            </a:scene3d>
            <a:sp3d extrusionH="57150">
              <a:bevelT w="38100" h="38100"/>
            </a:sp3d>
          </a:bodyPr>
          <a:lstStyle/>
          <a:p>
            <a:r>
              <a:rPr lang="en-CA" sz="1800" dirty="0">
                <a:solidFill>
                  <a:srgbClr val="002060"/>
                </a:solidFill>
              </a:rPr>
              <a:t>“Fear none of those things that you shall suffer; see s.a.tan shall cast some of you into prison, that you may be tried; and you shall have tribulation ten days; be faithful to death, and </a:t>
            </a:r>
            <a:r>
              <a:rPr lang="en-CA" sz="1800" dirty="0" smtClean="0">
                <a:solidFill>
                  <a:srgbClr val="002060"/>
                </a:solidFill>
              </a:rPr>
              <a:t/>
            </a:r>
            <a:br>
              <a:rPr lang="en-CA" sz="1800" dirty="0" smtClean="0">
                <a:solidFill>
                  <a:srgbClr val="002060"/>
                </a:solidFill>
              </a:rPr>
            </a:br>
            <a:r>
              <a:rPr lang="en-CA" sz="1800" dirty="0" smtClean="0">
                <a:solidFill>
                  <a:srgbClr val="002060"/>
                </a:solidFill>
              </a:rPr>
              <a:t>I </a:t>
            </a:r>
            <a:r>
              <a:rPr lang="en-CA" sz="1800" dirty="0">
                <a:solidFill>
                  <a:srgbClr val="002060"/>
                </a:solidFill>
              </a:rPr>
              <a:t>will give you the crown of </a:t>
            </a:r>
            <a:r>
              <a:rPr lang="en-CA" sz="1800" dirty="0" smtClean="0">
                <a:solidFill>
                  <a:srgbClr val="002060"/>
                </a:solidFill>
              </a:rPr>
              <a:t>life” </a:t>
            </a:r>
            <a:r>
              <a:rPr lang="en-CA" sz="1800" dirty="0"/>
              <a:t>(Rev 2:10).</a:t>
            </a:r>
          </a:p>
          <a:p>
            <a:r>
              <a:rPr lang="en-CA" sz="1800" dirty="0"/>
              <a:t>Those who have the high honor of </a:t>
            </a:r>
            <a:r>
              <a:rPr lang="en-CA" sz="1800" dirty="0" smtClean="0"/>
              <a:t>giving</a:t>
            </a:r>
            <a:br>
              <a:rPr lang="en-CA" sz="1800" dirty="0" smtClean="0"/>
            </a:br>
            <a:r>
              <a:rPr lang="en-CA" sz="1800" dirty="0" smtClean="0"/>
              <a:t>their life </a:t>
            </a:r>
            <a:r>
              <a:rPr lang="en-CA" sz="1800" dirty="0"/>
              <a:t>as a martyr receive this crown.  </a:t>
            </a:r>
          </a:p>
          <a:p>
            <a:r>
              <a:rPr lang="en-CA" sz="1800" dirty="0"/>
              <a:t>A Martyr is one who is “… slain for the </a:t>
            </a:r>
            <a:r>
              <a:rPr lang="en-CA" sz="1800" dirty="0" smtClean="0"/>
              <a:t/>
            </a:r>
            <a:br>
              <a:rPr lang="en-CA" sz="1800" dirty="0" smtClean="0"/>
            </a:br>
            <a:r>
              <a:rPr lang="en-CA" sz="1800" dirty="0" smtClean="0"/>
              <a:t>word of </a:t>
            </a:r>
            <a:r>
              <a:rPr lang="en-CA" sz="1800" dirty="0"/>
              <a:t>YAHUWA, and for the testimony </a:t>
            </a:r>
            <a:r>
              <a:rPr lang="en-CA" sz="1800" dirty="0" smtClean="0"/>
              <a:t/>
            </a:r>
            <a:br>
              <a:rPr lang="en-CA" sz="1800" dirty="0" smtClean="0"/>
            </a:br>
            <a:r>
              <a:rPr lang="en-CA" sz="1800" dirty="0" smtClean="0"/>
              <a:t>which </a:t>
            </a:r>
            <a:r>
              <a:rPr lang="en-CA" sz="1800" dirty="0"/>
              <a:t>they held” (Rev 6:9</a:t>
            </a:r>
            <a:r>
              <a:rPr lang="en-CA" sz="1800" dirty="0" smtClean="0"/>
              <a:t>).</a:t>
            </a:r>
            <a:endParaRPr lang="en-CA" sz="1800" dirty="0"/>
          </a:p>
        </p:txBody>
      </p:sp>
      <p:sp>
        <p:nvSpPr>
          <p:cNvPr id="6" name="Content Placeholder 2">
            <a:extLst>
              <a:ext uri="{FF2B5EF4-FFF2-40B4-BE49-F238E27FC236}">
                <a16:creationId xmlns="" xmlns:a16="http://schemas.microsoft.com/office/drawing/2014/main" id="{202892E4-90B6-4301-BBEB-259F16C4B597}"/>
              </a:ext>
            </a:extLst>
          </p:cNvPr>
          <p:cNvSpPr txBox="1">
            <a:spLocks/>
          </p:cNvSpPr>
          <p:nvPr/>
        </p:nvSpPr>
        <p:spPr>
          <a:xfrm>
            <a:off x="6422843" y="2015727"/>
            <a:ext cx="4650542" cy="4094128"/>
          </a:xfrm>
          <a:prstGeom prst="rect">
            <a:avLst/>
          </a:prstGeom>
        </p:spPr>
        <p:txBody>
          <a:bodyPr vert="horz" lIns="91440" tIns="45720" rIns="91440" bIns="45720" rtlCol="0" anchor="t">
            <a:normAutofit fontScale="92500"/>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CA" b="1" u="sng" dirty="0" smtClean="0">
                <a:solidFill>
                  <a:srgbClr val="002060"/>
                </a:solidFill>
              </a:rPr>
              <a:t>Ste</a:t>
            </a:r>
            <a:r>
              <a:rPr lang="en-CA" b="1" dirty="0" smtClean="0">
                <a:solidFill>
                  <a:srgbClr val="002060"/>
                </a:solidFill>
              </a:rPr>
              <a:t>p</a:t>
            </a:r>
            <a:r>
              <a:rPr lang="en-CA" b="1" u="sng" dirty="0" smtClean="0">
                <a:solidFill>
                  <a:srgbClr val="002060"/>
                </a:solidFill>
              </a:rPr>
              <a:t>hen</a:t>
            </a:r>
            <a:r>
              <a:rPr lang="en-CA" dirty="0" smtClean="0"/>
              <a:t> was the first believer in Yahusha (in the New Testament) to receive this crown (Acts 7:54-60).  </a:t>
            </a:r>
          </a:p>
          <a:p>
            <a:r>
              <a:rPr lang="en-US" b="1" i="1" u="sng" dirty="0" smtClean="0">
                <a:solidFill>
                  <a:srgbClr val="002060"/>
                </a:solidFill>
              </a:rPr>
              <a:t>Stephen means</a:t>
            </a:r>
            <a:r>
              <a:rPr lang="en-US" i="1" dirty="0" smtClean="0">
                <a:solidFill>
                  <a:srgbClr val="002060"/>
                </a:solidFill>
              </a:rPr>
              <a:t>:</a:t>
            </a:r>
            <a:r>
              <a:rPr lang="en-US" dirty="0" smtClean="0">
                <a:solidFill>
                  <a:srgbClr val="002060"/>
                </a:solidFill>
              </a:rPr>
              <a:t> - NT:4735  </a:t>
            </a:r>
            <a:r>
              <a:rPr lang="en-US" b="1" dirty="0" err="1" smtClean="0">
                <a:solidFill>
                  <a:srgbClr val="002060"/>
                </a:solidFill>
              </a:rPr>
              <a:t>stephanos</a:t>
            </a:r>
            <a:r>
              <a:rPr lang="en-US" dirty="0" smtClean="0">
                <a:solidFill>
                  <a:srgbClr val="002060"/>
                </a:solidFill>
              </a:rPr>
              <a:t> </a:t>
            </a:r>
            <a:r>
              <a:rPr lang="en-US" dirty="0" smtClean="0"/>
              <a:t>(</a:t>
            </a:r>
            <a:r>
              <a:rPr lang="en-US" dirty="0" err="1" smtClean="0"/>
              <a:t>stef</a:t>
            </a:r>
            <a:r>
              <a:rPr lang="en-US" dirty="0" smtClean="0"/>
              <a:t>'-an-</a:t>
            </a:r>
            <a:r>
              <a:rPr lang="en-US" dirty="0" err="1" smtClean="0"/>
              <a:t>os</a:t>
            </a:r>
            <a:r>
              <a:rPr lang="en-US" dirty="0" smtClean="0"/>
              <a:t>); from an apparently primary </a:t>
            </a:r>
            <a:r>
              <a:rPr lang="en-US" dirty="0" err="1" smtClean="0"/>
              <a:t>stepho</a:t>
            </a:r>
            <a:r>
              <a:rPr lang="en-US" dirty="0" smtClean="0"/>
              <a:t> (</a:t>
            </a:r>
            <a:r>
              <a:rPr lang="en-US" b="1" u="sng" dirty="0" smtClean="0">
                <a:solidFill>
                  <a:srgbClr val="002060"/>
                </a:solidFill>
              </a:rPr>
              <a:t>to twine or wreathe</a:t>
            </a:r>
            <a:r>
              <a:rPr lang="en-US" dirty="0" smtClean="0"/>
              <a:t>); a chaplet (as </a:t>
            </a:r>
            <a:r>
              <a:rPr lang="en-US" b="1" u="sng" dirty="0" smtClean="0">
                <a:solidFill>
                  <a:srgbClr val="002060"/>
                </a:solidFill>
              </a:rPr>
              <a:t>a badge of royalty</a:t>
            </a:r>
            <a:r>
              <a:rPr lang="en-US" dirty="0" smtClean="0">
                <a:solidFill>
                  <a:srgbClr val="002060"/>
                </a:solidFill>
              </a:rPr>
              <a:t>, </a:t>
            </a:r>
            <a:r>
              <a:rPr lang="en-US" dirty="0" smtClean="0"/>
              <a:t>a prize in the public games or </a:t>
            </a:r>
            <a:r>
              <a:rPr lang="en-US" b="1" u="sng" dirty="0" smtClean="0">
                <a:solidFill>
                  <a:srgbClr val="002060"/>
                </a:solidFill>
              </a:rPr>
              <a:t>a symbol of honor</a:t>
            </a:r>
            <a:r>
              <a:rPr lang="en-US" dirty="0" smtClean="0">
                <a:solidFill>
                  <a:srgbClr val="002060"/>
                </a:solidFill>
              </a:rPr>
              <a:t> </a:t>
            </a:r>
            <a:r>
              <a:rPr lang="en-US" dirty="0" smtClean="0"/>
              <a:t>generally; but more conspicuous and elaborate than the simple fillet, NT:1238), literally or figuratively:  KJV - </a:t>
            </a:r>
            <a:r>
              <a:rPr lang="en-US" b="1" u="sng" dirty="0" smtClean="0">
                <a:solidFill>
                  <a:srgbClr val="002060"/>
                </a:solidFill>
              </a:rPr>
              <a:t>crown</a:t>
            </a:r>
            <a:r>
              <a:rPr lang="en-US" dirty="0" smtClean="0">
                <a:solidFill>
                  <a:srgbClr val="002060"/>
                </a:solidFill>
              </a:rPr>
              <a:t>.</a:t>
            </a:r>
            <a:endParaRPr lang="en-CA" dirty="0">
              <a:solidFill>
                <a:srgbClr val="002060"/>
              </a:solidFill>
            </a:endParaRPr>
          </a:p>
        </p:txBody>
      </p:sp>
      <p:sp>
        <p:nvSpPr>
          <p:cNvPr id="7"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40</a:t>
            </a:fld>
            <a:endParaRPr lang="en-US" sz="2000" dirty="0">
              <a:solidFill>
                <a:schemeClr val="bg1"/>
              </a:solidFill>
            </a:endParaRPr>
          </a:p>
        </p:txBody>
      </p:sp>
      <p:pic>
        <p:nvPicPr>
          <p:cNvPr id="8" name="Picture 21" descr="C:\Users\Rae\Desktop\6638209_preview.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3564" y="-245408"/>
            <a:ext cx="2976132" cy="297613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58396932-BD17-457A-B098-025125A015FE}"/>
              </a:ext>
            </a:extLst>
          </p:cNvPr>
          <p:cNvSpPr txBox="1">
            <a:spLocks/>
          </p:cNvSpPr>
          <p:nvPr/>
        </p:nvSpPr>
        <p:spPr>
          <a:xfrm>
            <a:off x="3449784" y="886698"/>
            <a:ext cx="7647708" cy="1159689"/>
          </a:xfrm>
          <a:prstGeom prst="rect">
            <a:avLst/>
          </a:prstGeom>
        </p:spPr>
        <p:txBody>
          <a:bodyPr vert="horz" lIns="91440" tIns="45720" rIns="91440" bIns="45720" rtlCol="0" anchor="t">
            <a:normAutofit fontScale="92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4300" b="1" dirty="0" smtClean="0">
                <a:solidFill>
                  <a:srgbClr val="FFC000"/>
                </a:solidFill>
              </a:rPr>
              <a:t>#7 – the martyr’s crown</a:t>
            </a:r>
          </a:p>
          <a:p>
            <a:pPr algn="ctr"/>
            <a:r>
              <a:rPr lang="en-CA" sz="4000" b="1" dirty="0" smtClean="0">
                <a:solidFill>
                  <a:srgbClr val="FFC000"/>
                </a:solidFill>
              </a:rPr>
              <a:t> </a:t>
            </a:r>
            <a:endParaRPr lang="en-CA" sz="2800" dirty="0">
              <a:solidFill>
                <a:srgbClr val="FF0000"/>
              </a:solidFill>
            </a:endParaRPr>
          </a:p>
        </p:txBody>
      </p:sp>
    </p:spTree>
    <p:extLst>
      <p:ext uri="{BB962C8B-B14F-4D97-AF65-F5344CB8AC3E}">
        <p14:creationId xmlns:p14="http://schemas.microsoft.com/office/powerpoint/2010/main" val="2906821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02892E4-90B6-4301-BBEB-259F16C4B597}"/>
              </a:ext>
            </a:extLst>
          </p:cNvPr>
          <p:cNvSpPr>
            <a:spLocks noGrp="1"/>
          </p:cNvSpPr>
          <p:nvPr>
            <p:ph idx="1"/>
          </p:nvPr>
        </p:nvSpPr>
        <p:spPr>
          <a:xfrm>
            <a:off x="196225" y="296967"/>
            <a:ext cx="5081831" cy="3137349"/>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Each faithful servant will </a:t>
            </a:r>
            <a:b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receive a special </a:t>
            </a:r>
            <a:b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crown and/or reward </a:t>
            </a:r>
            <a:b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according to how they </a:t>
            </a:r>
            <a:b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28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manage their spiritual gifts.</a:t>
            </a:r>
            <a:endParaRPr lang="en-CA" sz="28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p:txBody>
      </p:sp>
      <p:sp>
        <p:nvSpPr>
          <p:cNvPr id="5"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41</a:t>
            </a:fld>
            <a:endParaRPr lang="en-US" sz="2000" dirty="0">
              <a:solidFill>
                <a:schemeClr val="bg1"/>
              </a:solidFill>
            </a:endParaRPr>
          </a:p>
        </p:txBody>
      </p:sp>
      <p:sp>
        <p:nvSpPr>
          <p:cNvPr id="6" name="Title 1">
            <a:extLst>
              <a:ext uri="{FF2B5EF4-FFF2-40B4-BE49-F238E27FC236}">
                <a16:creationId xmlns="" xmlns:a16="http://schemas.microsoft.com/office/drawing/2014/main" id="{58396932-BD17-457A-B098-025125A015FE}"/>
              </a:ext>
            </a:extLst>
          </p:cNvPr>
          <p:cNvSpPr txBox="1">
            <a:spLocks/>
          </p:cNvSpPr>
          <p:nvPr/>
        </p:nvSpPr>
        <p:spPr>
          <a:xfrm>
            <a:off x="791647" y="5911702"/>
            <a:ext cx="6353432" cy="946298"/>
          </a:xfrm>
          <a:prstGeom prst="rect">
            <a:avLst/>
          </a:prstGeom>
        </p:spPr>
        <p:txBody>
          <a:bodyPr vert="horz" lIns="91440" tIns="45720" rIns="91440" bIns="45720" rtlCol="0" anchor="t">
            <a:normAutofit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6500" b="1" dirty="0" smtClean="0">
                <a:solidFill>
                  <a:schemeClr val="accent3">
                    <a:lumMod val="60000"/>
                    <a:lumOff val="40000"/>
                  </a:schemeClr>
                </a:solidFill>
                <a:latin typeface="Algerian" pitchFamily="82" charset="0"/>
              </a:rPr>
              <a:t>Summary</a:t>
            </a:r>
            <a:r>
              <a:rPr lang="en-CA" sz="4000" b="1" dirty="0" smtClean="0">
                <a:solidFill>
                  <a:srgbClr val="FFC000"/>
                </a:solidFill>
              </a:rPr>
              <a:t> </a:t>
            </a:r>
            <a:endParaRPr lang="en-CA" sz="2800" dirty="0">
              <a:solidFill>
                <a:srgbClr val="FF0000"/>
              </a:solidFill>
            </a:endParaRPr>
          </a:p>
        </p:txBody>
      </p:sp>
    </p:spTree>
    <p:extLst>
      <p:ext uri="{BB962C8B-B14F-4D97-AF65-F5344CB8AC3E}">
        <p14:creationId xmlns:p14="http://schemas.microsoft.com/office/powerpoint/2010/main" val="3469995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9768" y="1901709"/>
            <a:ext cx="4805081" cy="3330054"/>
          </a:xfrm>
        </p:spPr>
        <p:txBody>
          <a:bodyPr>
            <a:normAutofit/>
            <a:scene3d>
              <a:camera prst="orthographicFront"/>
              <a:lightRig rig="threePt" dir="t"/>
            </a:scene3d>
            <a:sp3d extrusionH="57150">
              <a:bevelT w="38100" h="38100"/>
            </a:sp3d>
          </a:bodyPr>
          <a:lstStyle/>
          <a:p>
            <a:pPr marL="457200" indent="-457200">
              <a:lnSpc>
                <a:spcPct val="200000"/>
              </a:lnSpc>
              <a:buFont typeface="+mj-lt"/>
              <a:buAutoNum type="arabicParenR"/>
            </a:pPr>
            <a:r>
              <a:rPr lang="en-CA" sz="2800" b="1" dirty="0" smtClean="0">
                <a:solidFill>
                  <a:srgbClr val="FF0000"/>
                </a:solidFill>
              </a:rPr>
              <a:t>Crown </a:t>
            </a:r>
            <a:r>
              <a:rPr lang="en-CA" sz="2800" b="1" dirty="0">
                <a:solidFill>
                  <a:srgbClr val="FF0000"/>
                </a:solidFill>
              </a:rPr>
              <a:t>of </a:t>
            </a:r>
            <a:r>
              <a:rPr lang="en-CA" sz="2800" b="1" dirty="0" smtClean="0">
                <a:solidFill>
                  <a:srgbClr val="FF0000"/>
                </a:solidFill>
              </a:rPr>
              <a:t>Life</a:t>
            </a:r>
          </a:p>
          <a:p>
            <a:pPr marL="457200" indent="-457200">
              <a:lnSpc>
                <a:spcPct val="200000"/>
              </a:lnSpc>
              <a:buFont typeface="+mj-lt"/>
              <a:buAutoNum type="arabicParenR"/>
            </a:pPr>
            <a:r>
              <a:rPr lang="en-CA" sz="2800" b="1" dirty="0" smtClean="0">
                <a:solidFill>
                  <a:srgbClr val="FF0000"/>
                </a:solidFill>
              </a:rPr>
              <a:t>Imperishable Crown</a:t>
            </a:r>
          </a:p>
          <a:p>
            <a:pPr marL="457200" indent="-457200">
              <a:lnSpc>
                <a:spcPct val="200000"/>
              </a:lnSpc>
              <a:buFont typeface="+mj-lt"/>
              <a:buAutoNum type="arabicParenR"/>
            </a:pPr>
            <a:r>
              <a:rPr lang="en-CA" sz="2800" b="1" dirty="0" smtClean="0">
                <a:solidFill>
                  <a:srgbClr val="FF0000"/>
                </a:solidFill>
              </a:rPr>
              <a:t>Crown of Rejoicing</a:t>
            </a:r>
          </a:p>
        </p:txBody>
      </p:sp>
      <p:sp>
        <p:nvSpPr>
          <p:cNvPr id="4" name="Title 1">
            <a:extLst>
              <a:ext uri="{FF2B5EF4-FFF2-40B4-BE49-F238E27FC236}">
                <a16:creationId xmlns="" xmlns:a16="http://schemas.microsoft.com/office/drawing/2014/main" id="{58396932-BD17-457A-B098-025125A015FE}"/>
              </a:ext>
            </a:extLst>
          </p:cNvPr>
          <p:cNvSpPr>
            <a:spLocks noGrp="1"/>
          </p:cNvSpPr>
          <p:nvPr>
            <p:ph type="title"/>
          </p:nvPr>
        </p:nvSpPr>
        <p:spPr>
          <a:xfrm>
            <a:off x="371274" y="438006"/>
            <a:ext cx="11820726" cy="1731528"/>
          </a:xfrm>
        </p:spPr>
        <p:txBody>
          <a:bodyPr>
            <a:noAutofit/>
            <a:scene3d>
              <a:camera prst="orthographicFront"/>
              <a:lightRig rig="threePt" dir="t"/>
            </a:scene3d>
            <a:sp3d extrusionH="57150">
              <a:bevelT w="38100" h="38100"/>
            </a:sp3d>
          </a:bodyPr>
          <a:lstStyle/>
          <a:p>
            <a:pPr algn="ctr"/>
            <a:r>
              <a:rPr lang="en-CA" sz="4000" b="1" dirty="0" smtClean="0">
                <a:solidFill>
                  <a:srgbClr val="FFC000"/>
                </a:solidFill>
              </a:rPr>
              <a:t>Yahusha  has  many  crowns  </a:t>
            </a:r>
            <a:br>
              <a:rPr lang="en-CA" sz="4000" b="1" dirty="0" smtClean="0">
                <a:solidFill>
                  <a:srgbClr val="FFC000"/>
                </a:solidFill>
              </a:rPr>
            </a:br>
            <a:r>
              <a:rPr lang="en-CA" sz="4000" b="1" dirty="0" smtClean="0">
                <a:solidFill>
                  <a:srgbClr val="FFC000"/>
                </a:solidFill>
              </a:rPr>
              <a:t>to  choose  from!</a:t>
            </a:r>
            <a:endParaRPr lang="en-CA" sz="2800" dirty="0">
              <a:solidFill>
                <a:srgbClr val="FF0000"/>
              </a:solidFill>
            </a:endParaRPr>
          </a:p>
        </p:txBody>
      </p:sp>
      <p:sp>
        <p:nvSpPr>
          <p:cNvPr id="5" name="Content Placeholder 2"/>
          <p:cNvSpPr txBox="1">
            <a:spLocks/>
          </p:cNvSpPr>
          <p:nvPr/>
        </p:nvSpPr>
        <p:spPr>
          <a:xfrm>
            <a:off x="7125484" y="1910387"/>
            <a:ext cx="5692587" cy="3330054"/>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lnSpc>
                <a:spcPct val="200000"/>
              </a:lnSpc>
              <a:buFont typeface="+mj-lt"/>
              <a:buAutoNum type="arabicParenR" startAt="4"/>
            </a:pPr>
            <a:r>
              <a:rPr lang="en-CA" sz="2800" b="1" dirty="0" smtClean="0">
                <a:solidFill>
                  <a:srgbClr val="FF0000"/>
                </a:solidFill>
              </a:rPr>
              <a:t>Crown of Righteousness</a:t>
            </a:r>
          </a:p>
          <a:p>
            <a:pPr marL="457200" indent="-457200">
              <a:lnSpc>
                <a:spcPct val="200000"/>
              </a:lnSpc>
              <a:buFont typeface="+mj-lt"/>
              <a:buAutoNum type="arabicParenR" startAt="4"/>
            </a:pPr>
            <a:r>
              <a:rPr lang="en-CA" sz="2800" b="1" dirty="0" smtClean="0">
                <a:solidFill>
                  <a:srgbClr val="FF0000"/>
                </a:solidFill>
              </a:rPr>
              <a:t>Crown of Glory</a:t>
            </a:r>
          </a:p>
          <a:p>
            <a:pPr marL="457200" indent="-457200">
              <a:lnSpc>
                <a:spcPct val="200000"/>
              </a:lnSpc>
              <a:buFont typeface="+mj-lt"/>
              <a:buAutoNum type="arabicParenR" startAt="4"/>
            </a:pPr>
            <a:r>
              <a:rPr lang="en-CA" sz="2800" b="1" dirty="0" smtClean="0">
                <a:solidFill>
                  <a:srgbClr val="FF0000"/>
                </a:solidFill>
              </a:rPr>
              <a:t>Overcomer’s Crown</a:t>
            </a:r>
          </a:p>
        </p:txBody>
      </p:sp>
      <p:sp>
        <p:nvSpPr>
          <p:cNvPr id="7" name="Content Placeholder 2"/>
          <p:cNvSpPr txBox="1">
            <a:spLocks/>
          </p:cNvSpPr>
          <p:nvPr/>
        </p:nvSpPr>
        <p:spPr>
          <a:xfrm>
            <a:off x="4757663" y="5101541"/>
            <a:ext cx="4805081" cy="870143"/>
          </a:xfrm>
          <a:prstGeom prst="rect">
            <a:avLst/>
          </a:prstGeom>
        </p:spPr>
        <p:txBody>
          <a:bodyPr vert="horz" lIns="91440" tIns="45720" rIns="91440" bIns="45720" rtlCol="0" anchor="t">
            <a:normAutofit/>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rabicParenR" startAt="7"/>
            </a:pPr>
            <a:r>
              <a:rPr lang="en-CA" sz="2800" b="1" dirty="0" smtClean="0">
                <a:solidFill>
                  <a:srgbClr val="FF0000"/>
                </a:solidFill>
              </a:rPr>
              <a:t>Martyr’s Crown</a:t>
            </a:r>
            <a:endParaRPr lang="en-US" sz="2800" b="1" dirty="0"/>
          </a:p>
        </p:txBody>
      </p:sp>
      <p:sp>
        <p:nvSpPr>
          <p:cNvPr id="8"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42</a:t>
            </a:fld>
            <a:endParaRPr lang="en-US" sz="2000" dirty="0">
              <a:solidFill>
                <a:schemeClr val="bg1"/>
              </a:solidFill>
            </a:endParaRPr>
          </a:p>
        </p:txBody>
      </p:sp>
      <p:pic>
        <p:nvPicPr>
          <p:cNvPr id="9" name="Picture 21" descr="C:\Users\Rae\Desktop\6638209_preview.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29072" y="4650041"/>
            <a:ext cx="1701743" cy="1701742"/>
          </a:xfrm>
          <a:prstGeom prst="rect">
            <a:avLst/>
          </a:prstGeom>
          <a:noFill/>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pic>
        <p:nvPicPr>
          <p:cNvPr id="11" name="Picture 4" descr="C:\Users\Rae\Desktop\images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08332" y="4158826"/>
            <a:ext cx="1117152" cy="676545"/>
          </a:xfrm>
          <a:prstGeom prst="rect">
            <a:avLst/>
          </a:prstGeom>
          <a:noFill/>
          <a:effectLst>
            <a:glow rad="228600">
              <a:srgbClr val="7030A0">
                <a:alpha val="40000"/>
              </a:srgbClr>
            </a:glow>
          </a:effectLst>
          <a:extLst>
            <a:ext uri="{909E8E84-426E-40DD-AFC4-6F175D3DCCD1}">
              <a14:hiddenFill xmlns:a14="http://schemas.microsoft.com/office/drawing/2010/main">
                <a:solidFill>
                  <a:srgbClr val="FFFFFF"/>
                </a:solidFill>
              </a14:hiddenFill>
            </a:ext>
          </a:extLst>
        </p:spPr>
      </p:pic>
      <p:pic>
        <p:nvPicPr>
          <p:cNvPr id="12" name="Picture 6" descr="C:\Users\Rae\Desktop\crown-with-flowers-and-strass-decoration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3139" y="3866433"/>
            <a:ext cx="1055752" cy="1055752"/>
          </a:xfrm>
          <a:prstGeom prst="rect">
            <a:avLst/>
          </a:prstGeom>
          <a:noFill/>
          <a:effectLst>
            <a:glow rad="228600">
              <a:srgbClr val="00B050">
                <a:alpha val="40000"/>
              </a:srgbClr>
            </a:glow>
          </a:effectLst>
          <a:extLst>
            <a:ext uri="{909E8E84-426E-40DD-AFC4-6F175D3DCCD1}">
              <a14:hiddenFill xmlns:a14="http://schemas.microsoft.com/office/drawing/2010/main">
                <a:solidFill>
                  <a:srgbClr val="FFFFFF"/>
                </a:solidFill>
              </a14:hiddenFill>
            </a:ext>
          </a:extLst>
        </p:spPr>
      </p:pic>
      <p:pic>
        <p:nvPicPr>
          <p:cNvPr id="14" name="Picture 13" descr="C:\Users\Rae\Desktop\crown-of-queen-elizabeth-the-queen-mother-clip-art-diamond-crown-thumbnail.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40425" y="1910387"/>
            <a:ext cx="1319779" cy="1064622"/>
          </a:xfrm>
          <a:prstGeom prst="rect">
            <a:avLst/>
          </a:prstGeom>
          <a:noFill/>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15" name="Picture 27" descr="C:\Users\Rae\Desktop\images (2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5391" y="2972213"/>
            <a:ext cx="1170088" cy="928944"/>
          </a:xfrm>
          <a:prstGeom prst="rect">
            <a:avLst/>
          </a:prstGeom>
          <a:noFill/>
          <a:effectLst>
            <a:glow rad="228600">
              <a:srgbClr val="002060">
                <a:alpha val="40000"/>
              </a:srgbClr>
            </a:glow>
          </a:effectLst>
          <a:extLst>
            <a:ext uri="{909E8E84-426E-40DD-AFC4-6F175D3DCCD1}">
              <a14:hiddenFill xmlns:a14="http://schemas.microsoft.com/office/drawing/2010/main">
                <a:solidFill>
                  <a:srgbClr val="FFFFFF"/>
                </a:solidFill>
              </a14:hiddenFill>
            </a:ext>
          </a:extLst>
        </p:spPr>
      </p:pic>
      <p:pic>
        <p:nvPicPr>
          <p:cNvPr id="16" name="Picture 2" descr="C:\Users\Rae\Desktop\CROWN OF LIFE PEOPLE.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8414" y="1872997"/>
            <a:ext cx="991017" cy="986612"/>
          </a:xfrm>
          <a:prstGeom prst="rect">
            <a:avLst/>
          </a:prstGeom>
          <a:noFill/>
          <a:effectLst>
            <a:glow rad="228600">
              <a:srgbClr val="FFFF00">
                <a:alpha val="40000"/>
              </a:srgbClr>
            </a:glow>
          </a:effectLst>
          <a:extLst>
            <a:ext uri="{909E8E84-426E-40DD-AFC4-6F175D3DCCD1}">
              <a14:hiddenFill xmlns:a14="http://schemas.microsoft.com/office/drawing/2010/main">
                <a:solidFill>
                  <a:srgbClr val="FFFFFF"/>
                </a:solidFill>
              </a14:hiddenFill>
            </a:ext>
          </a:extLst>
        </p:spPr>
      </p:pic>
      <p:pic>
        <p:nvPicPr>
          <p:cNvPr id="18" name="Picture 2" descr="C:\Users\Rae\Desktop\5d24ba_669ff6a7000847d081c4e00a5d00012b_mv2.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5165" y="2859609"/>
            <a:ext cx="1188834" cy="910945"/>
          </a:xfrm>
          <a:prstGeom prst="rect">
            <a:avLst/>
          </a:prstGeom>
          <a:noFill/>
          <a:effectLst>
            <a:glow rad="228600">
              <a:srgbClr val="0070C0">
                <a:alpha val="40000"/>
              </a:srgbClr>
            </a:glow>
          </a:effectLst>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 xmlns:a16="http://schemas.microsoft.com/office/drawing/2014/main" id="{202892E4-90B6-4301-BBEB-259F16C4B597}"/>
              </a:ext>
            </a:extLst>
          </p:cNvPr>
          <p:cNvSpPr txBox="1">
            <a:spLocks/>
          </p:cNvSpPr>
          <p:nvPr/>
        </p:nvSpPr>
        <p:spPr>
          <a:xfrm>
            <a:off x="295840" y="6073663"/>
            <a:ext cx="11424983" cy="784337"/>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CA" sz="36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How many of these crowns will be yours?</a:t>
            </a:r>
            <a:endParaRPr lang="en-CA" sz="36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383553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43</a:t>
            </a:fld>
            <a:endParaRPr lang="en-US" sz="2000" dirty="0">
              <a:solidFill>
                <a:schemeClr val="bg1"/>
              </a:solidFill>
            </a:endParaRPr>
          </a:p>
        </p:txBody>
      </p:sp>
      <p:pic>
        <p:nvPicPr>
          <p:cNvPr id="6146" name="Picture 2" descr="C:\Users\Rae\Desktop\crown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523260"/>
            <a:ext cx="3680034" cy="3930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 xmlns:a16="http://schemas.microsoft.com/office/drawing/2014/main" id="{202892E4-90B6-4301-BBEB-259F16C4B597}"/>
              </a:ext>
            </a:extLst>
          </p:cNvPr>
          <p:cNvSpPr txBox="1">
            <a:spLocks/>
          </p:cNvSpPr>
          <p:nvPr/>
        </p:nvSpPr>
        <p:spPr>
          <a:xfrm>
            <a:off x="457199" y="647842"/>
            <a:ext cx="11424983" cy="1568674"/>
          </a:xfrm>
          <a:prstGeom prst="rect">
            <a:avLst/>
          </a:prstGeo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Is it possible to lose that crown, </a:t>
            </a:r>
            <a:br>
              <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or special reward?</a:t>
            </a:r>
            <a:endParaRPr lang="en-CA" sz="44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p:txBody>
      </p:sp>
      <p:sp>
        <p:nvSpPr>
          <p:cNvPr id="5" name="Title 1">
            <a:extLst>
              <a:ext uri="{FF2B5EF4-FFF2-40B4-BE49-F238E27FC236}">
                <a16:creationId xmlns="" xmlns:a16="http://schemas.microsoft.com/office/drawing/2014/main" id="{58396932-BD17-457A-B098-025125A015FE}"/>
              </a:ext>
            </a:extLst>
          </p:cNvPr>
          <p:cNvSpPr txBox="1">
            <a:spLocks/>
          </p:cNvSpPr>
          <p:nvPr/>
        </p:nvSpPr>
        <p:spPr>
          <a:xfrm>
            <a:off x="4137233" y="4699591"/>
            <a:ext cx="4432609" cy="1435395"/>
          </a:xfrm>
          <a:prstGeom prst="rect">
            <a:avLst/>
          </a:prstGeom>
        </p:spPr>
        <p:txBody>
          <a:bodyPr vert="horz" lIns="91440" tIns="45720" rIns="91440" bIns="45720" rtlCol="0" anchor="t">
            <a:no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9600" b="1" dirty="0" smtClean="0">
                <a:ln>
                  <a:solidFill>
                    <a:srgbClr val="7030A0"/>
                  </a:solidFill>
                </a:ln>
                <a:solidFill>
                  <a:schemeClr val="accent3">
                    <a:lumMod val="40000"/>
                    <a:lumOff val="60000"/>
                  </a:schemeClr>
                </a:solidFill>
                <a:effectLst>
                  <a:glow rad="177800">
                    <a:srgbClr val="3A1D00">
                      <a:alpha val="79000"/>
                    </a:srgbClr>
                  </a:glow>
                </a:effectLst>
                <a:latin typeface="Algerian" pitchFamily="82" charset="0"/>
              </a:rPr>
              <a:t>YES!</a:t>
            </a:r>
            <a:endParaRPr lang="en-CA" sz="4800" dirty="0">
              <a:ln>
                <a:solidFill>
                  <a:srgbClr val="7030A0"/>
                </a:solidFill>
              </a:ln>
              <a:solidFill>
                <a:schemeClr val="accent3">
                  <a:lumMod val="40000"/>
                  <a:lumOff val="60000"/>
                </a:schemeClr>
              </a:solidFill>
              <a:effectLst>
                <a:glow rad="177800">
                  <a:srgbClr val="3A1D00">
                    <a:alpha val="79000"/>
                  </a:srgbClr>
                </a:glow>
              </a:effectLst>
            </a:endParaRPr>
          </a:p>
        </p:txBody>
      </p:sp>
    </p:spTree>
    <p:extLst>
      <p:ext uri="{BB962C8B-B14F-4D97-AF65-F5344CB8AC3E}">
        <p14:creationId xmlns:p14="http://schemas.microsoft.com/office/powerpoint/2010/main" val="1860317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80981" y="635442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EAB3BA-07EE-4B64-A177-47C30D775877}" type="slidenum">
              <a:rPr lang="en-US" sz="2000" smtClean="0">
                <a:solidFill>
                  <a:schemeClr val="bg1"/>
                </a:solidFill>
              </a:rPr>
              <a:pPr algn="ctr"/>
              <a:t>44</a:t>
            </a:fld>
            <a:endParaRPr lang="en-US" sz="2000" dirty="0">
              <a:solidFill>
                <a:schemeClr val="bg1"/>
              </a:solidFill>
            </a:endParaRPr>
          </a:p>
        </p:txBody>
      </p:sp>
      <p:sp>
        <p:nvSpPr>
          <p:cNvPr id="4" name="Content Placeholder 2">
            <a:extLst>
              <a:ext uri="{FF2B5EF4-FFF2-40B4-BE49-F238E27FC236}">
                <a16:creationId xmlns="" xmlns:a16="http://schemas.microsoft.com/office/drawing/2014/main" id="{202892E4-90B6-4301-BBEB-259F16C4B597}"/>
              </a:ext>
            </a:extLst>
          </p:cNvPr>
          <p:cNvSpPr txBox="1">
            <a:spLocks/>
          </p:cNvSpPr>
          <p:nvPr/>
        </p:nvSpPr>
        <p:spPr>
          <a:xfrm>
            <a:off x="361507" y="184437"/>
            <a:ext cx="11424983" cy="1297171"/>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The Messages of the Seven Churches</a:t>
            </a:r>
            <a:endParaRPr lang="en-CA" sz="44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2829" y="1099493"/>
            <a:ext cx="2783661" cy="3450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161" y="1129748"/>
            <a:ext cx="8698518" cy="397031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457200" indent="-457200">
              <a:lnSpc>
                <a:spcPct val="150000"/>
              </a:lnSpc>
              <a:buFont typeface="+mj-lt"/>
              <a:buAutoNum type="arabicParenR"/>
            </a:pP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Ephesus:</a:t>
            </a:r>
            <a:r>
              <a:rPr lang="en-US"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	 </a:t>
            </a: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The Loveless Church</a:t>
            </a:r>
          </a:p>
          <a:p>
            <a:pPr marL="457200" indent="-457200">
              <a:lnSpc>
                <a:spcPct val="150000"/>
              </a:lnSpc>
              <a:buFont typeface="+mj-lt"/>
              <a:buAutoNum type="arabicParenR"/>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92100">
                    <a:schemeClr val="bg1">
                      <a:alpha val="85000"/>
                    </a:schemeClr>
                  </a:glow>
                </a:effectLst>
                <a:latin typeface="Comic Sans MS" pitchFamily="66" charset="0"/>
              </a:rPr>
              <a:t>Smyrna: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92100">
                    <a:schemeClr val="bg1">
                      <a:alpha val="85000"/>
                    </a:schemeClr>
                  </a:glow>
                </a:effectLst>
                <a:latin typeface="Comic Sans MS" pitchFamily="66" charset="0"/>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92100">
                    <a:schemeClr val="bg1">
                      <a:alpha val="85000"/>
                    </a:schemeClr>
                  </a:glow>
                </a:effectLst>
                <a:latin typeface="Comic Sans MS" pitchFamily="66" charset="0"/>
              </a:rPr>
              <a:t>The Persecuted Church</a:t>
            </a:r>
          </a:p>
          <a:p>
            <a:pPr marL="457200" indent="-457200">
              <a:lnSpc>
                <a:spcPct val="150000"/>
              </a:lnSpc>
              <a:buFont typeface="+mj-lt"/>
              <a:buAutoNum type="arabicParenR"/>
            </a:pPr>
            <a:r>
              <a:rPr lang="en-US" sz="2400" b="1" spc="150" dirty="0" err="1"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Pergamos</a:t>
            </a: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  The Compromising Church</a:t>
            </a:r>
          </a:p>
          <a:p>
            <a:pPr marL="457200" indent="-457200">
              <a:lnSpc>
                <a:spcPct val="150000"/>
              </a:lnSpc>
              <a:buFont typeface="+mj-lt"/>
              <a:buAutoNum type="arabicParenR"/>
            </a:pP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Thyatira:	 The Corrupt Church</a:t>
            </a:r>
          </a:p>
          <a:p>
            <a:pPr marL="457200" indent="-457200">
              <a:lnSpc>
                <a:spcPct val="150000"/>
              </a:lnSpc>
              <a:buFont typeface="+mj-lt"/>
              <a:buAutoNum type="arabicParenR"/>
            </a:pP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Sardis:		 The Dead Church</a:t>
            </a:r>
          </a:p>
          <a:p>
            <a:pPr marL="457200" indent="-457200">
              <a:lnSpc>
                <a:spcPct val="150000"/>
              </a:lnSpc>
              <a:buFont typeface="+mj-lt"/>
              <a:buAutoNum type="arabicParenR"/>
            </a:pPr>
            <a:r>
              <a:rPr lang="en-US" sz="2400" b="1" dirty="0" smtClean="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92100">
                    <a:schemeClr val="bg1">
                      <a:alpha val="85000"/>
                    </a:schemeClr>
                  </a:glow>
                  <a:innerShdw blurRad="69850" dist="43180" dir="5400000">
                    <a:srgbClr val="000000">
                      <a:alpha val="65000"/>
                    </a:srgbClr>
                  </a:innerShdw>
                </a:effectLst>
                <a:latin typeface="Comic Sans MS" pitchFamily="66" charset="0"/>
              </a:rPr>
              <a:t>Philadelphia:  The Faithful Church of Brotherly Love</a:t>
            </a:r>
          </a:p>
          <a:p>
            <a:pPr marL="457200" indent="-457200">
              <a:lnSpc>
                <a:spcPct val="150000"/>
              </a:lnSpc>
              <a:buFont typeface="+mj-lt"/>
              <a:buAutoNum type="arabicParenR"/>
            </a:pPr>
            <a:r>
              <a:rPr lang="en-US" sz="2400" b="1" spc="150" dirty="0" smtClean="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rPr>
              <a:t>Laodicea:	  The Lukewarm Church</a:t>
            </a:r>
            <a:endParaRPr lang="en-US" sz="2400" b="1" spc="150" dirty="0">
              <a:ln w="11430"/>
              <a:solidFill>
                <a:srgbClr val="F8F8F8"/>
              </a:solidFill>
              <a:effectLst>
                <a:glow rad="292100">
                  <a:srgbClr val="3A1D00">
                    <a:alpha val="85000"/>
                  </a:srgbClr>
                </a:glow>
                <a:outerShdw blurRad="25400" algn="tl" rotWithShape="0">
                  <a:srgbClr val="000000">
                    <a:alpha val="43000"/>
                  </a:srgbClr>
                </a:outerShdw>
              </a:effectLst>
              <a:latin typeface="Comic Sans MS" pitchFamily="66" charset="0"/>
            </a:endParaRPr>
          </a:p>
        </p:txBody>
      </p:sp>
      <p:sp>
        <p:nvSpPr>
          <p:cNvPr id="8" name="Content Placeholder 2">
            <a:extLst>
              <a:ext uri="{FF2B5EF4-FFF2-40B4-BE49-F238E27FC236}">
                <a16:creationId xmlns="" xmlns:a16="http://schemas.microsoft.com/office/drawing/2014/main" id="{202892E4-90B6-4301-BBEB-259F16C4B597}"/>
              </a:ext>
            </a:extLst>
          </p:cNvPr>
          <p:cNvSpPr txBox="1">
            <a:spLocks/>
          </p:cNvSpPr>
          <p:nvPr/>
        </p:nvSpPr>
        <p:spPr>
          <a:xfrm>
            <a:off x="0" y="5037537"/>
            <a:ext cx="8138680" cy="1568674"/>
          </a:xfrm>
          <a:prstGeom prst="rect">
            <a:avLst/>
          </a:prstGeo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CA" sz="36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Only two churches retained </a:t>
            </a:r>
            <a:br>
              <a:rPr lang="en-CA" sz="36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br>
            <a:r>
              <a:rPr lang="en-CA" sz="36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their crown and reward.</a:t>
            </a:r>
            <a:endParaRPr lang="en-CA" sz="36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p:txBody>
      </p:sp>
      <p:pic>
        <p:nvPicPr>
          <p:cNvPr id="9" name="Picture 5" descr="C:\Users\Rae\Desktop\CROWN OF LIFE REV 2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085" y="4412120"/>
            <a:ext cx="3685817" cy="21104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9340913" y="6084281"/>
            <a:ext cx="1672253" cy="707886"/>
          </a:xfrm>
          <a:prstGeom prst="rect">
            <a:avLst/>
          </a:prstGeom>
        </p:spPr>
        <p:txBody>
          <a:bodyPr wrap="none">
            <a:spAutoFit/>
            <a:scene3d>
              <a:camera prst="orthographicFront"/>
              <a:lightRig rig="threePt" dir="t"/>
            </a:scene3d>
            <a:sp3d extrusionH="57150">
              <a:bevelT w="38100" h="38100"/>
            </a:sp3d>
          </a:bodyPr>
          <a:lstStyle/>
          <a:p>
            <a:r>
              <a:rPr lang="en-CA" sz="4000" b="1" dirty="0" smtClean="0">
                <a:ln w="11430">
                  <a:solidFill>
                    <a:srgbClr val="0070C0"/>
                  </a:solidFill>
                </a:ln>
                <a:solidFill>
                  <a:srgbClr val="0070C0"/>
                </a:solidFill>
                <a:effectLst>
                  <a:glow rad="101600">
                    <a:schemeClr val="bg1">
                      <a:alpha val="78000"/>
                    </a:schemeClr>
                  </a:glow>
                  <a:outerShdw blurRad="50800" dist="39000" dir="5460000" algn="tl">
                    <a:srgbClr val="000000">
                      <a:alpha val="38000"/>
                    </a:srgbClr>
                  </a:outerShdw>
                </a:effectLst>
                <a:latin typeface="Edwardian Script ITC" pitchFamily="66" charset="0"/>
              </a:rPr>
              <a:t>The End</a:t>
            </a:r>
            <a:endParaRPr lang="en-CA" sz="4000" b="1" dirty="0">
              <a:ln w="11430">
                <a:solidFill>
                  <a:srgbClr val="0070C0"/>
                </a:solidFill>
              </a:ln>
              <a:solidFill>
                <a:srgbClr val="0070C0"/>
              </a:solidFill>
              <a:effectLst>
                <a:glow rad="101600">
                  <a:schemeClr val="bg1">
                    <a:alpha val="78000"/>
                  </a:schemeClr>
                </a:glow>
                <a:outerShdw blurRad="50800" dist="39000" dir="5460000" algn="tl">
                  <a:srgbClr val="000000">
                    <a:alpha val="38000"/>
                  </a:srgbClr>
                </a:outerShdw>
              </a:effectLst>
              <a:latin typeface="Edwardian Script ITC" pitchFamily="66" charset="0"/>
            </a:endParaRPr>
          </a:p>
        </p:txBody>
      </p:sp>
    </p:spTree>
    <p:extLst>
      <p:ext uri="{BB962C8B-B14F-4D97-AF65-F5344CB8AC3E}">
        <p14:creationId xmlns:p14="http://schemas.microsoft.com/office/powerpoint/2010/main" val="4155345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xit" presetSubtype="0" fill="hold" nodeType="afterEffect">
                                  <p:stCondLst>
                                    <p:cond delay="0"/>
                                  </p:stCondLst>
                                  <p:childTnLst>
                                    <p:animEffect transition="out" filter="fade">
                                      <p:cBhvr>
                                        <p:cTn id="12" dur="1000"/>
                                        <p:tgtEl>
                                          <p:spTgt spid="2">
                                            <p:txEl>
                                              <p:pRg st="0" end="0"/>
                                            </p:txEl>
                                          </p:spTgt>
                                        </p:tgtEl>
                                      </p:cBhvr>
                                    </p:animEffect>
                                    <p:anim calcmode="lin" valueType="num">
                                      <p:cBhvr>
                                        <p:cTn id="13"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2">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2">
                                            <p:txEl>
                                              <p:pRg st="0" end="0"/>
                                            </p:txEl>
                                          </p:spTgt>
                                        </p:tgtEl>
                                        <p:attrNameLst>
                                          <p:attrName>style.visibility</p:attrName>
                                        </p:attrNameLst>
                                      </p:cBhvr>
                                      <p:to>
                                        <p:strVal val="hidden"/>
                                      </p:to>
                                    </p:set>
                                  </p:childTnLst>
                                </p:cTn>
                              </p:par>
                            </p:childTnLst>
                          </p:cTn>
                        </p:par>
                        <p:par>
                          <p:cTn id="16" fill="hold">
                            <p:stCondLst>
                              <p:cond delay="2000"/>
                            </p:stCondLst>
                            <p:childTnLst>
                              <p:par>
                                <p:cTn id="17" presetID="42" presetClass="exit" presetSubtype="0" fill="hold" nodeType="afterEffect">
                                  <p:stCondLst>
                                    <p:cond delay="0"/>
                                  </p:stCondLst>
                                  <p:childTnLst>
                                    <p:animEffect transition="out" filter="fade">
                                      <p:cBhvr>
                                        <p:cTn id="18" dur="1000"/>
                                        <p:tgtEl>
                                          <p:spTgt spid="2">
                                            <p:txEl>
                                              <p:pRg st="2" end="2"/>
                                            </p:txEl>
                                          </p:spTgt>
                                        </p:tgtEl>
                                      </p:cBhvr>
                                    </p:animEffect>
                                    <p:anim calcmode="lin" valueType="num">
                                      <p:cBhvr>
                                        <p:cTn id="19" dur="1000"/>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p:tgtEl>
                                          <p:spTgt spid="2">
                                            <p:txEl>
                                              <p:pRg st="2" end="2"/>
                                            </p:txEl>
                                          </p:spTgt>
                                        </p:tgtEl>
                                        <p:attrNameLst>
                                          <p:attrName>ppt_y</p:attrName>
                                        </p:attrNameLst>
                                      </p:cBhvr>
                                      <p:tavLst>
                                        <p:tav tm="0">
                                          <p:val>
                                            <p:strVal val="ppt_y"/>
                                          </p:val>
                                        </p:tav>
                                        <p:tav tm="100000">
                                          <p:val>
                                            <p:strVal val="ppt_y+.1"/>
                                          </p:val>
                                        </p:tav>
                                      </p:tavLst>
                                    </p:anim>
                                    <p:set>
                                      <p:cBhvr>
                                        <p:cTn id="21" dur="1" fill="hold">
                                          <p:stCondLst>
                                            <p:cond delay="999"/>
                                          </p:stCondLst>
                                        </p:cTn>
                                        <p:tgtEl>
                                          <p:spTgt spid="2">
                                            <p:txEl>
                                              <p:pRg st="2" end="2"/>
                                            </p:txEl>
                                          </p:spTgt>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2">
                                            <p:txEl>
                                              <p:pRg st="3" end="3"/>
                                            </p:txEl>
                                          </p:spTgt>
                                        </p:tgtEl>
                                      </p:cBhvr>
                                    </p:animEffect>
                                    <p:anim calcmode="lin" valueType="num">
                                      <p:cBhvr>
                                        <p:cTn id="24" dur="1000"/>
                                        <p:tgtEl>
                                          <p:spTgt spid="2">
                                            <p:txEl>
                                              <p:pRg st="3" end="3"/>
                                            </p:txEl>
                                          </p:spTgt>
                                        </p:tgtEl>
                                        <p:attrNameLst>
                                          <p:attrName>ppt_x</p:attrName>
                                        </p:attrNameLst>
                                      </p:cBhvr>
                                      <p:tavLst>
                                        <p:tav tm="0">
                                          <p:val>
                                            <p:strVal val="ppt_x"/>
                                          </p:val>
                                        </p:tav>
                                        <p:tav tm="100000">
                                          <p:val>
                                            <p:strVal val="ppt_x"/>
                                          </p:val>
                                        </p:tav>
                                      </p:tavLst>
                                    </p:anim>
                                    <p:anim calcmode="lin" valueType="num">
                                      <p:cBhvr>
                                        <p:cTn id="25" dur="1000"/>
                                        <p:tgtEl>
                                          <p:spTgt spid="2">
                                            <p:txEl>
                                              <p:pRg st="3" end="3"/>
                                            </p:txEl>
                                          </p:spTgt>
                                        </p:tgtEl>
                                        <p:attrNameLst>
                                          <p:attrName>ppt_y</p:attrName>
                                        </p:attrNameLst>
                                      </p:cBhvr>
                                      <p:tavLst>
                                        <p:tav tm="0">
                                          <p:val>
                                            <p:strVal val="ppt_y"/>
                                          </p:val>
                                        </p:tav>
                                        <p:tav tm="100000">
                                          <p:val>
                                            <p:strVal val="ppt_y+.1"/>
                                          </p:val>
                                        </p:tav>
                                      </p:tavLst>
                                    </p:anim>
                                    <p:set>
                                      <p:cBhvr>
                                        <p:cTn id="26" dur="1" fill="hold">
                                          <p:stCondLst>
                                            <p:cond delay="999"/>
                                          </p:stCondLst>
                                        </p:cTn>
                                        <p:tgtEl>
                                          <p:spTgt spid="2">
                                            <p:txEl>
                                              <p:pRg st="3" end="3"/>
                                            </p:txEl>
                                          </p:spTgt>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2">
                                            <p:txEl>
                                              <p:pRg st="4" end="4"/>
                                            </p:txEl>
                                          </p:spTgt>
                                        </p:tgtEl>
                                      </p:cBhvr>
                                    </p:animEffect>
                                    <p:anim calcmode="lin" valueType="num">
                                      <p:cBhvr>
                                        <p:cTn id="29" dur="1000"/>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p:tgtEl>
                                          <p:spTgt spid="2">
                                            <p:txEl>
                                              <p:pRg st="4" end="4"/>
                                            </p:txEl>
                                          </p:spTgt>
                                        </p:tgtEl>
                                        <p:attrNameLst>
                                          <p:attrName>ppt_y</p:attrName>
                                        </p:attrNameLst>
                                      </p:cBhvr>
                                      <p:tavLst>
                                        <p:tav tm="0">
                                          <p:val>
                                            <p:strVal val="ppt_y"/>
                                          </p:val>
                                        </p:tav>
                                        <p:tav tm="100000">
                                          <p:val>
                                            <p:strVal val="ppt_y+.1"/>
                                          </p:val>
                                        </p:tav>
                                      </p:tavLst>
                                    </p:anim>
                                    <p:set>
                                      <p:cBhvr>
                                        <p:cTn id="31" dur="1" fill="hold">
                                          <p:stCondLst>
                                            <p:cond delay="999"/>
                                          </p:stCondLst>
                                        </p:cTn>
                                        <p:tgtEl>
                                          <p:spTgt spid="2">
                                            <p:txEl>
                                              <p:pRg st="4" end="4"/>
                                            </p:txEl>
                                          </p:spTgt>
                                        </p:tgtEl>
                                        <p:attrNameLst>
                                          <p:attrName>style.visibility</p:attrName>
                                        </p:attrNameLst>
                                      </p:cBhvr>
                                      <p:to>
                                        <p:strVal val="hidden"/>
                                      </p:to>
                                    </p:set>
                                  </p:childTnLst>
                                </p:cTn>
                              </p:par>
                            </p:childTnLst>
                          </p:cTn>
                        </p:par>
                        <p:par>
                          <p:cTn id="32" fill="hold">
                            <p:stCondLst>
                              <p:cond delay="3000"/>
                            </p:stCondLst>
                            <p:childTnLst>
                              <p:par>
                                <p:cTn id="33" presetID="42" presetClass="exit" presetSubtype="0" fill="hold" nodeType="afterEffect">
                                  <p:stCondLst>
                                    <p:cond delay="0"/>
                                  </p:stCondLst>
                                  <p:childTnLst>
                                    <p:animEffect transition="out" filter="fade">
                                      <p:cBhvr>
                                        <p:cTn id="34" dur="1000"/>
                                        <p:tgtEl>
                                          <p:spTgt spid="2">
                                            <p:txEl>
                                              <p:pRg st="6" end="6"/>
                                            </p:txEl>
                                          </p:spTgt>
                                        </p:tgtEl>
                                      </p:cBhvr>
                                    </p:animEffect>
                                    <p:anim calcmode="lin" valueType="num">
                                      <p:cBhvr>
                                        <p:cTn id="35" dur="1000"/>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p:tgtEl>
                                          <p:spTgt spid="2">
                                            <p:txEl>
                                              <p:pRg st="6" end="6"/>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2">
                                            <p:txEl>
                                              <p:pRg st="6" end="6"/>
                                            </p:txEl>
                                          </p:spTgt>
                                        </p:tgtEl>
                                        <p:attrNameLst>
                                          <p:attrName>style.visibility</p:attrName>
                                        </p:attrNameLst>
                                      </p:cBhvr>
                                      <p:to>
                                        <p:strVal val="hidden"/>
                                      </p:to>
                                    </p:se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2" presetClass="entr" presetSubtype="8" fill="hold" grpId="0" nodeType="afterEffect">
                                  <p:stCondLst>
                                    <p:cond delay="200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02892E4-90B6-4301-BBEB-259F16C4B597}"/>
              </a:ext>
            </a:extLst>
          </p:cNvPr>
          <p:cNvSpPr txBox="1">
            <a:spLocks/>
          </p:cNvSpPr>
          <p:nvPr/>
        </p:nvSpPr>
        <p:spPr>
          <a:xfrm>
            <a:off x="457199" y="349262"/>
            <a:ext cx="11424983" cy="5827603"/>
          </a:xfrm>
          <a:prstGeom prst="rect">
            <a:avLst/>
          </a:prstGeo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Researched by: Catherine </a:t>
            </a:r>
            <a:r>
              <a:rPr lang="en-CA" sz="4400" b="1" dirty="0" err="1"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Amponsem</a:t>
            </a:r>
            <a:endPar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a:p>
            <a:pPr marL="0" indent="0" algn="ctr">
              <a:buNone/>
            </a:pPr>
            <a:r>
              <a:rPr lang="en-CA" sz="44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rPr>
              <a:t>Questions &amp; Comments are Welcome!</a:t>
            </a:r>
          </a:p>
          <a:p>
            <a:pPr marL="0" indent="0" algn="ctr">
              <a:buFont typeface="Arial" panose="020B0604020202020204" pitchFamily="34" charset="0"/>
              <a:buNone/>
            </a:pPr>
            <a:endPar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a:p>
            <a:pPr marL="0" indent="0" algn="ctr">
              <a:buFont typeface="Arial" panose="020B0604020202020204" pitchFamily="34" charset="0"/>
              <a:buNone/>
            </a:pPr>
            <a:endParaRPr lang="en-CA" sz="44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a:p>
            <a:pPr marL="0" indent="0" algn="ctr">
              <a:buFont typeface="Arial" panose="020B0604020202020204" pitchFamily="34" charset="0"/>
              <a:buNone/>
            </a:pPr>
            <a:endParaRPr lang="en-CA" sz="44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Comic Sans MS" pitchFamily="66" charset="0"/>
            </a:endParaRPr>
          </a:p>
          <a:p>
            <a:pPr marL="0" indent="0">
              <a:buFont typeface="Arial" panose="020B0604020202020204" pitchFamily="34" charset="0"/>
              <a:buNone/>
            </a:pPr>
            <a:r>
              <a:rPr lang="en-CA" sz="6600" b="1" dirty="0" smtClean="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Edwardian Script ITC" pitchFamily="66" charset="0"/>
              </a:rPr>
              <a:t>Thank you!</a:t>
            </a:r>
            <a:endParaRPr lang="en-CA" sz="6600" b="1" dirty="0">
              <a:ln w="11430"/>
              <a:solidFill>
                <a:schemeClr val="accent3">
                  <a:lumMod val="60000"/>
                  <a:lumOff val="40000"/>
                </a:schemeClr>
              </a:solidFill>
              <a:effectLst>
                <a:glow rad="215900">
                  <a:srgbClr val="3A1D00"/>
                </a:glow>
                <a:outerShdw blurRad="50800" dist="39000" dir="5460000" algn="tl">
                  <a:srgbClr val="000000">
                    <a:alpha val="38000"/>
                  </a:srgbClr>
                </a:outerShdw>
              </a:effectLst>
              <a:latin typeface="Edwardian Script ITC" pitchFamily="66" charset="0"/>
            </a:endParaRPr>
          </a:p>
        </p:txBody>
      </p:sp>
    </p:spTree>
    <p:extLst>
      <p:ext uri="{BB962C8B-B14F-4D97-AF65-F5344CB8AC3E}">
        <p14:creationId xmlns:p14="http://schemas.microsoft.com/office/powerpoint/2010/main" val="1237169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6A08C-4528-42F3-AC4D-C94148BD7086}"/>
              </a:ext>
            </a:extLst>
          </p:cNvPr>
          <p:cNvSpPr>
            <a:spLocks noGrp="1"/>
          </p:cNvSpPr>
          <p:nvPr>
            <p:ph type="ctrTitle"/>
          </p:nvPr>
        </p:nvSpPr>
        <p:spPr>
          <a:xfrm>
            <a:off x="2345825" y="1585362"/>
            <a:ext cx="9144000" cy="2900518"/>
          </a:xfrm>
        </p:spPr>
        <p:txBody>
          <a:bodyPr>
            <a:normAutofit/>
            <a:scene3d>
              <a:camera prst="orthographicFront"/>
              <a:lightRig rig="threePt" dir="t"/>
            </a:scene3d>
            <a:sp3d extrusionH="57150">
              <a:bevelT w="38100" h="38100"/>
            </a:sp3d>
          </a:bodyPr>
          <a:lstStyle/>
          <a:p>
            <a:r>
              <a:rPr lang="en-CA" dirty="0" smtClean="0">
                <a:solidFill>
                  <a:srgbClr val="FFFFFF"/>
                </a:solidFill>
              </a:rPr>
              <a:t>CROWNS &amp; REWADS</a:t>
            </a:r>
            <a:endParaRPr lang="en-CA" dirty="0">
              <a:solidFill>
                <a:srgbClr val="FFFFFF"/>
              </a:solidFill>
            </a:endParaRPr>
          </a:p>
        </p:txBody>
      </p:sp>
      <p:sp>
        <p:nvSpPr>
          <p:cNvPr id="3" name="Subtitle 2">
            <a:extLst>
              <a:ext uri="{FF2B5EF4-FFF2-40B4-BE49-F238E27FC236}">
                <a16:creationId xmlns="" xmlns:a16="http://schemas.microsoft.com/office/drawing/2014/main" id="{CC3E6409-4E39-499A-A38E-1690385DB5A5}"/>
              </a:ext>
            </a:extLst>
          </p:cNvPr>
          <p:cNvSpPr>
            <a:spLocks noGrp="1"/>
          </p:cNvSpPr>
          <p:nvPr>
            <p:ph type="subTitle" idx="1"/>
          </p:nvPr>
        </p:nvSpPr>
        <p:spPr>
          <a:xfrm>
            <a:off x="2345825" y="4622404"/>
            <a:ext cx="9144000" cy="1098395"/>
          </a:xfrm>
        </p:spPr>
        <p:txBody>
          <a:bodyPr>
            <a:normAutofit/>
          </a:bodyPr>
          <a:lstStyle/>
          <a:p>
            <a:r>
              <a:rPr lang="en-CA" dirty="0" smtClean="0">
                <a:solidFill>
                  <a:srgbClr val="FFFFFF"/>
                </a:solidFill>
              </a:rPr>
              <a:t>From  THE  JUDGMENT  THRONE  OF  </a:t>
            </a:r>
            <a:r>
              <a:rPr lang="en-CA" dirty="0">
                <a:solidFill>
                  <a:srgbClr val="FFFFFF"/>
                </a:solidFill>
              </a:rPr>
              <a:t>YAHUSHA</a:t>
            </a:r>
          </a:p>
        </p:txBody>
      </p:sp>
      <p:pic>
        <p:nvPicPr>
          <p:cNvPr id="2050" name="Picture 2" descr="C:\Users\Rae\Desktop\CROWN OF LIFE PEOPL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43125" y="101962"/>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CROWN OF LIFE RING.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833" l="0" r="95500"/>
                    </a14:imgEffect>
                  </a14:imgLayer>
                </a14:imgProps>
              </a:ext>
              <a:ext uri="{28A0092B-C50C-407E-A947-70E740481C1C}">
                <a14:useLocalDpi xmlns:a14="http://schemas.microsoft.com/office/drawing/2010/main" val="0"/>
              </a:ext>
            </a:extLst>
          </a:blip>
          <a:srcRect/>
          <a:stretch>
            <a:fillRect/>
          </a:stretch>
        </p:blipFill>
        <p:spPr bwMode="auto">
          <a:xfrm rot="19730140" flipH="1">
            <a:off x="-673842" y="3854549"/>
            <a:ext cx="2912972" cy="30651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CROWN &amp; BIBLE 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8568" y="2505044"/>
            <a:ext cx="5715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182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525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380981" y="6354422"/>
            <a:ext cx="811019" cy="503578"/>
          </a:xfrm>
        </p:spPr>
        <p:txBody>
          <a:bodyPr/>
          <a:lstStyle/>
          <a:p>
            <a:pPr algn="ctr"/>
            <a:fld id="{B9EAB3BA-07EE-4B64-A177-47C30D775877}" type="slidenum">
              <a:rPr lang="en-US" sz="2000" smtClean="0">
                <a:solidFill>
                  <a:schemeClr val="bg1"/>
                </a:solidFill>
              </a:rPr>
              <a:pPr algn="ctr"/>
              <a:t>5</a:t>
            </a:fld>
            <a:endParaRPr lang="en-US" sz="2000" dirty="0">
              <a:solidFill>
                <a:schemeClr val="bg1"/>
              </a:solidFill>
            </a:endParaRPr>
          </a:p>
        </p:txBody>
      </p:sp>
      <p:pic>
        <p:nvPicPr>
          <p:cNvPr id="1026" name="Picture 2" descr="C:\Users\Rae\Desktop\baptism Y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318718"/>
            <a:ext cx="4846320" cy="311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Rae\Desktop\baptism 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88" y="318718"/>
            <a:ext cx="4638574" cy="311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Rae\Desktop\baptism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2915" y="3949273"/>
            <a:ext cx="3695700" cy="21971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C:\Users\Rae\Desktop\another-crow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232" y="3922176"/>
            <a:ext cx="3727610" cy="23103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292158"/>
            <a:ext cx="12145572" cy="64633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t>Yahusha is our Example for baptism.</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endParaRPr>
          </a:p>
        </p:txBody>
      </p:sp>
      <p:sp>
        <p:nvSpPr>
          <p:cNvPr id="11" name="Rectangle 10"/>
          <p:cNvSpPr/>
          <p:nvPr/>
        </p:nvSpPr>
        <p:spPr>
          <a:xfrm>
            <a:off x="46428" y="6202998"/>
            <a:ext cx="12145572" cy="52322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rPr>
              <a:t>Baptism is our first step towards Yahusha’s crown for us.</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27000">
                  <a:schemeClr val="accent2">
                    <a:lumMod val="20000"/>
                    <a:lumOff val="80000"/>
                  </a:schemeClr>
                </a:glow>
              </a:effectLst>
              <a:latin typeface="Comic Sans MS" pitchFamily="66" charset="0"/>
            </a:endParaRPr>
          </a:p>
        </p:txBody>
      </p:sp>
    </p:spTree>
    <p:extLst>
      <p:ext uri="{BB962C8B-B14F-4D97-AF65-F5344CB8AC3E}">
        <p14:creationId xmlns:p14="http://schemas.microsoft.com/office/powerpoint/2010/main" val="1016545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1000"/>
                                        <p:tgtEl>
                                          <p:spTgt spid="1031"/>
                                        </p:tgtEl>
                                      </p:cBhvr>
                                    </p:animEffect>
                                    <p:anim calcmode="lin" valueType="num">
                                      <p:cBhvr>
                                        <p:cTn id="13" dur="1000" fill="hold"/>
                                        <p:tgtEl>
                                          <p:spTgt spid="1031"/>
                                        </p:tgtEl>
                                        <p:attrNameLst>
                                          <p:attrName>ppt_x</p:attrName>
                                        </p:attrNameLst>
                                      </p:cBhvr>
                                      <p:tavLst>
                                        <p:tav tm="0">
                                          <p:val>
                                            <p:strVal val="#ppt_x"/>
                                          </p:val>
                                        </p:tav>
                                        <p:tav tm="100000">
                                          <p:val>
                                            <p:strVal val="#ppt_x"/>
                                          </p:val>
                                        </p:tav>
                                      </p:tavLst>
                                    </p:anim>
                                    <p:anim calcmode="lin" valueType="num">
                                      <p:cBhvr>
                                        <p:cTn id="14" dur="1000" fill="hold"/>
                                        <p:tgtEl>
                                          <p:spTgt spid="10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992017" y="123569"/>
            <a:ext cx="10070430"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C00000"/>
                </a:solidFill>
              </a:rPr>
              <a:t>What  is  the  connection  between  the  crown  and/or  reward?</a:t>
            </a:r>
            <a:endParaRPr lang="en-CA" sz="4000" b="1" dirty="0">
              <a:solidFill>
                <a:srgbClr val="FFC000"/>
              </a:solidFill>
            </a:endParaRPr>
          </a:p>
        </p:txBody>
      </p:sp>
      <p:sp>
        <p:nvSpPr>
          <p:cNvPr id="3" name="Content Placeholder 2">
            <a:extLst>
              <a:ext uri="{FF2B5EF4-FFF2-40B4-BE49-F238E27FC236}">
                <a16:creationId xmlns="" xmlns:a16="http://schemas.microsoft.com/office/drawing/2014/main" id="{2BD0C549-BE04-4BE9-BFEC-CC70AA216C7D}"/>
              </a:ext>
            </a:extLst>
          </p:cNvPr>
          <p:cNvSpPr>
            <a:spLocks noGrp="1"/>
          </p:cNvSpPr>
          <p:nvPr>
            <p:ph sz="half" idx="1"/>
          </p:nvPr>
        </p:nvSpPr>
        <p:spPr>
          <a:xfrm>
            <a:off x="863738" y="1477478"/>
            <a:ext cx="4891613" cy="4546804"/>
          </a:xfrm>
        </p:spPr>
        <p:txBody>
          <a:bodyPr>
            <a:normAutofit fontScale="85000" lnSpcReduction="10000"/>
            <a:scene3d>
              <a:camera prst="orthographicFront"/>
              <a:lightRig rig="threePt" dir="t"/>
            </a:scene3d>
            <a:sp3d extrusionH="57150">
              <a:bevelT w="38100" h="38100"/>
            </a:sp3d>
          </a:bodyPr>
          <a:lstStyle/>
          <a:p>
            <a:pPr marL="0" indent="0">
              <a:buNone/>
            </a:pPr>
            <a:r>
              <a:rPr lang="en-US" sz="2300" b="1" u="sng" dirty="0" err="1" smtClean="0">
                <a:solidFill>
                  <a:srgbClr val="C00000"/>
                </a:solidFill>
              </a:rPr>
              <a:t>Yahuwa</a:t>
            </a:r>
            <a:r>
              <a:rPr lang="en-US" sz="2300" b="1" u="sng" dirty="0" smtClean="0">
                <a:solidFill>
                  <a:srgbClr val="C00000"/>
                </a:solidFill>
              </a:rPr>
              <a:t> Wants ALL to Have Salvation </a:t>
            </a:r>
          </a:p>
          <a:p>
            <a:r>
              <a:rPr lang="en-US" sz="2300" b="1" dirty="0" smtClean="0"/>
              <a:t>Rom </a:t>
            </a:r>
            <a:r>
              <a:rPr lang="en-US" sz="2300" b="1" dirty="0"/>
              <a:t>10:9  </a:t>
            </a:r>
            <a:r>
              <a:rPr lang="en-US" sz="2300" dirty="0">
                <a:solidFill>
                  <a:srgbClr val="002060"/>
                </a:solidFill>
              </a:rPr>
              <a:t>That if thou shalt confess with thy mouth </a:t>
            </a:r>
            <a:r>
              <a:rPr lang="en-US" sz="2300" dirty="0" smtClean="0">
                <a:solidFill>
                  <a:srgbClr val="002060"/>
                </a:solidFill>
              </a:rPr>
              <a:t>Yahusha ha Mashiach, </a:t>
            </a:r>
            <a:r>
              <a:rPr lang="en-US" sz="2300" dirty="0">
                <a:solidFill>
                  <a:srgbClr val="002060"/>
                </a:solidFill>
              </a:rPr>
              <a:t>and shalt believe in thine heart </a:t>
            </a:r>
            <a:r>
              <a:rPr lang="en-US" sz="2300" dirty="0" smtClean="0">
                <a:solidFill>
                  <a:srgbClr val="002060"/>
                </a:solidFill>
              </a:rPr>
              <a:t>… </a:t>
            </a:r>
            <a:r>
              <a:rPr lang="en-US" sz="2300" b="1" u="sng" dirty="0">
                <a:solidFill>
                  <a:srgbClr val="002060"/>
                </a:solidFill>
              </a:rPr>
              <a:t>thou shalt be saved</a:t>
            </a:r>
            <a:r>
              <a:rPr lang="en-US" sz="2300" dirty="0">
                <a:solidFill>
                  <a:srgbClr val="002060"/>
                </a:solidFill>
              </a:rPr>
              <a:t>.  </a:t>
            </a:r>
          </a:p>
          <a:p>
            <a:r>
              <a:rPr lang="en-US" sz="2300" b="1" dirty="0" smtClean="0"/>
              <a:t>Rom </a:t>
            </a:r>
            <a:r>
              <a:rPr lang="en-US" sz="2300" b="1" dirty="0"/>
              <a:t>10:13  </a:t>
            </a:r>
            <a:r>
              <a:rPr lang="en-US" sz="2300" dirty="0">
                <a:solidFill>
                  <a:srgbClr val="002060"/>
                </a:solidFill>
              </a:rPr>
              <a:t>For whosoever shall call </a:t>
            </a:r>
            <a:r>
              <a:rPr lang="en-US" sz="2300" dirty="0" smtClean="0">
                <a:solidFill>
                  <a:srgbClr val="002060"/>
                </a:solidFill>
              </a:rPr>
              <a:t/>
            </a:r>
            <a:br>
              <a:rPr lang="en-US" sz="2300" dirty="0" smtClean="0">
                <a:solidFill>
                  <a:srgbClr val="002060"/>
                </a:solidFill>
              </a:rPr>
            </a:br>
            <a:r>
              <a:rPr lang="en-US" sz="2300" dirty="0" smtClean="0">
                <a:solidFill>
                  <a:srgbClr val="002060"/>
                </a:solidFill>
              </a:rPr>
              <a:t>upon </a:t>
            </a:r>
            <a:r>
              <a:rPr lang="en-US" sz="2300" dirty="0">
                <a:solidFill>
                  <a:srgbClr val="002060"/>
                </a:solidFill>
              </a:rPr>
              <a:t>the name of </a:t>
            </a:r>
            <a:r>
              <a:rPr lang="en-US" sz="2300" dirty="0" smtClean="0">
                <a:solidFill>
                  <a:srgbClr val="002060"/>
                </a:solidFill>
              </a:rPr>
              <a:t>Yahusha </a:t>
            </a:r>
            <a:r>
              <a:rPr lang="en-US" sz="2300" b="1" u="sng" dirty="0" smtClean="0">
                <a:solidFill>
                  <a:srgbClr val="002060"/>
                </a:solidFill>
              </a:rPr>
              <a:t>shall </a:t>
            </a:r>
            <a:r>
              <a:rPr lang="en-US" sz="2300" b="1" u="sng" dirty="0">
                <a:solidFill>
                  <a:srgbClr val="002060"/>
                </a:solidFill>
              </a:rPr>
              <a:t>be saved</a:t>
            </a:r>
            <a:r>
              <a:rPr lang="en-US" sz="2300" dirty="0">
                <a:solidFill>
                  <a:srgbClr val="002060"/>
                </a:solidFill>
              </a:rPr>
              <a:t>.  </a:t>
            </a:r>
            <a:endParaRPr lang="en-US" sz="2300" dirty="0" smtClean="0">
              <a:solidFill>
                <a:srgbClr val="002060"/>
              </a:solidFill>
            </a:endParaRPr>
          </a:p>
          <a:p>
            <a:r>
              <a:rPr lang="en-US" sz="2300" b="1" dirty="0"/>
              <a:t>1 Tim 2:3-4  </a:t>
            </a:r>
            <a:r>
              <a:rPr lang="en-US" sz="2300" dirty="0">
                <a:solidFill>
                  <a:srgbClr val="002060"/>
                </a:solidFill>
              </a:rPr>
              <a:t>For this is good and acceptable </a:t>
            </a:r>
            <a:r>
              <a:rPr lang="en-US" sz="2300" dirty="0" smtClean="0">
                <a:solidFill>
                  <a:srgbClr val="002060"/>
                </a:solidFill>
              </a:rPr>
              <a:t>in </a:t>
            </a:r>
            <a:r>
              <a:rPr lang="en-US" sz="2300" dirty="0">
                <a:solidFill>
                  <a:srgbClr val="002060"/>
                </a:solidFill>
              </a:rPr>
              <a:t>the sight of Yahusha </a:t>
            </a:r>
            <a:r>
              <a:rPr lang="en-US" sz="2300" dirty="0" smtClean="0">
                <a:solidFill>
                  <a:srgbClr val="002060"/>
                </a:solidFill>
              </a:rPr>
              <a:t/>
            </a:r>
            <a:br>
              <a:rPr lang="en-US" sz="2300" dirty="0" smtClean="0">
                <a:solidFill>
                  <a:srgbClr val="002060"/>
                </a:solidFill>
              </a:rPr>
            </a:br>
            <a:r>
              <a:rPr lang="en-US" sz="2300" dirty="0" smtClean="0">
                <a:solidFill>
                  <a:srgbClr val="002060"/>
                </a:solidFill>
              </a:rPr>
              <a:t>our </a:t>
            </a:r>
            <a:r>
              <a:rPr lang="en-US" sz="2300" dirty="0">
                <a:solidFill>
                  <a:srgbClr val="002060"/>
                </a:solidFill>
              </a:rPr>
              <a:t>Saviour;  </a:t>
            </a:r>
            <a:br>
              <a:rPr lang="en-US" sz="2300" dirty="0">
                <a:solidFill>
                  <a:srgbClr val="002060"/>
                </a:solidFill>
              </a:rPr>
            </a:br>
            <a:r>
              <a:rPr lang="en-US" sz="2300" b="1" dirty="0"/>
              <a:t>4</a:t>
            </a:r>
            <a:r>
              <a:rPr lang="en-US" sz="2300" dirty="0"/>
              <a:t>  </a:t>
            </a:r>
            <a:r>
              <a:rPr lang="en-US" sz="2300" b="1" u="sng" dirty="0">
                <a:solidFill>
                  <a:srgbClr val="002060"/>
                </a:solidFill>
              </a:rPr>
              <a:t>Who will have all men to be </a:t>
            </a:r>
            <a:r>
              <a:rPr lang="en-US" sz="2300" b="1" u="sng" dirty="0" smtClean="0">
                <a:solidFill>
                  <a:srgbClr val="002060"/>
                </a:solidFill>
              </a:rPr>
              <a:t>saved</a:t>
            </a:r>
            <a:r>
              <a:rPr lang="en-US" sz="2300" dirty="0" smtClean="0">
                <a:solidFill>
                  <a:srgbClr val="002060"/>
                </a:solidFill>
              </a:rPr>
              <a:t>, </a:t>
            </a:r>
            <a:br>
              <a:rPr lang="en-US" sz="2300" dirty="0" smtClean="0">
                <a:solidFill>
                  <a:srgbClr val="002060"/>
                </a:solidFill>
              </a:rPr>
            </a:br>
            <a:r>
              <a:rPr lang="en-US" sz="2300" b="1" u="sng" dirty="0" smtClean="0">
                <a:solidFill>
                  <a:srgbClr val="C00000"/>
                </a:solidFill>
              </a:rPr>
              <a:t>and</a:t>
            </a:r>
            <a:r>
              <a:rPr lang="en-US" sz="2300" b="1" dirty="0" smtClean="0">
                <a:solidFill>
                  <a:srgbClr val="C00000"/>
                </a:solidFill>
              </a:rPr>
              <a:t> …</a:t>
            </a:r>
            <a:r>
              <a:rPr lang="en-US" sz="2300" dirty="0" smtClean="0">
                <a:solidFill>
                  <a:srgbClr val="002060"/>
                </a:solidFill>
              </a:rPr>
              <a:t> </a:t>
            </a:r>
            <a:r>
              <a:rPr lang="en-US" sz="2300" dirty="0" smtClean="0">
                <a:solidFill>
                  <a:schemeClr val="tx1">
                    <a:lumMod val="75000"/>
                    <a:lumOff val="25000"/>
                  </a:schemeClr>
                </a:solidFill>
              </a:rPr>
              <a:t>[we’ll finish the verse later]</a:t>
            </a:r>
          </a:p>
          <a:p>
            <a:endParaRPr lang="en-US" sz="2300" dirty="0" smtClean="0">
              <a:solidFill>
                <a:schemeClr val="tx1">
                  <a:lumMod val="75000"/>
                  <a:lumOff val="25000"/>
                </a:schemeClr>
              </a:solidFill>
            </a:endParaRPr>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5944425" y="1483942"/>
            <a:ext cx="5235388" cy="5221658"/>
          </a:xfrm>
        </p:spPr>
        <p:txBody>
          <a:bodyPr>
            <a:normAutofit fontScale="85000" lnSpcReduction="10000"/>
            <a:scene3d>
              <a:camera prst="orthographicFront"/>
              <a:lightRig rig="threePt" dir="t"/>
            </a:scene3d>
            <a:sp3d extrusionH="57150">
              <a:bevelT h="25400" prst="softRound"/>
            </a:sp3d>
          </a:bodyPr>
          <a:lstStyle/>
          <a:p>
            <a:pPr marL="0" indent="0">
              <a:buNone/>
            </a:pPr>
            <a:r>
              <a:rPr lang="en-US" sz="2300" b="1" u="sng" dirty="0" smtClean="0">
                <a:solidFill>
                  <a:srgbClr val="C00000"/>
                </a:solidFill>
              </a:rPr>
              <a:t>Yahusha’s Commission</a:t>
            </a:r>
            <a:r>
              <a:rPr lang="en-US" sz="2300" b="1" dirty="0" smtClean="0">
                <a:solidFill>
                  <a:srgbClr val="C00000"/>
                </a:solidFill>
              </a:rPr>
              <a:t>:  “g</a:t>
            </a:r>
            <a:r>
              <a:rPr lang="en-US" sz="2300" b="1" u="sng" dirty="0" smtClean="0">
                <a:solidFill>
                  <a:srgbClr val="C00000"/>
                </a:solidFill>
              </a:rPr>
              <a:t>o and Ba</a:t>
            </a:r>
            <a:r>
              <a:rPr lang="en-US" sz="2300" b="1" dirty="0" smtClean="0">
                <a:solidFill>
                  <a:srgbClr val="C00000"/>
                </a:solidFill>
              </a:rPr>
              <a:t>p</a:t>
            </a:r>
            <a:r>
              <a:rPr lang="en-US" sz="2300" b="1" u="sng" dirty="0" smtClean="0">
                <a:solidFill>
                  <a:srgbClr val="C00000"/>
                </a:solidFill>
              </a:rPr>
              <a:t>tize</a:t>
            </a:r>
            <a:r>
              <a:rPr lang="en-US" sz="2300" b="1" dirty="0" smtClean="0">
                <a:solidFill>
                  <a:srgbClr val="C00000"/>
                </a:solidFill>
              </a:rPr>
              <a:t>”</a:t>
            </a:r>
          </a:p>
          <a:p>
            <a:r>
              <a:rPr lang="en-US" sz="2400" b="1" dirty="0"/>
              <a:t>Matt 28:19-20  </a:t>
            </a:r>
            <a:r>
              <a:rPr lang="en-US" sz="2400" dirty="0">
                <a:solidFill>
                  <a:srgbClr val="C00000"/>
                </a:solidFill>
              </a:rPr>
              <a:t>Go ye therefore, and teach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all </a:t>
            </a:r>
            <a:r>
              <a:rPr lang="en-US" sz="2400" dirty="0">
                <a:solidFill>
                  <a:srgbClr val="C00000"/>
                </a:solidFill>
              </a:rPr>
              <a:t>nations, </a:t>
            </a:r>
            <a:r>
              <a:rPr lang="en-US" sz="2400" b="1" u="sng" dirty="0">
                <a:solidFill>
                  <a:srgbClr val="C00000"/>
                </a:solidFill>
              </a:rPr>
              <a:t>baptizin</a:t>
            </a:r>
            <a:r>
              <a:rPr lang="en-US" sz="2400" b="1" dirty="0">
                <a:solidFill>
                  <a:srgbClr val="C00000"/>
                </a:solidFill>
              </a:rPr>
              <a:t>g </a:t>
            </a:r>
            <a:r>
              <a:rPr lang="en-US" sz="2400" b="1" u="sng" dirty="0">
                <a:solidFill>
                  <a:srgbClr val="C00000"/>
                </a:solidFill>
              </a:rPr>
              <a:t>them</a:t>
            </a:r>
            <a:r>
              <a:rPr lang="en-US" sz="2400" b="1" dirty="0">
                <a:solidFill>
                  <a:srgbClr val="C00000"/>
                </a:solidFill>
              </a:rPr>
              <a:t> </a:t>
            </a:r>
            <a:r>
              <a:rPr lang="en-US" sz="2400" dirty="0" smtClean="0">
                <a:solidFill>
                  <a:srgbClr val="C00000"/>
                </a:solidFill>
              </a:rPr>
              <a:t>…   </a:t>
            </a:r>
            <a:br>
              <a:rPr lang="en-US" sz="2400" dirty="0" smtClean="0">
                <a:solidFill>
                  <a:srgbClr val="C00000"/>
                </a:solidFill>
              </a:rPr>
            </a:br>
            <a:r>
              <a:rPr lang="en-US" sz="2400" dirty="0" smtClean="0">
                <a:solidFill>
                  <a:schemeClr val="tx1">
                    <a:lumMod val="75000"/>
                    <a:lumOff val="25000"/>
                  </a:schemeClr>
                </a:solidFill>
              </a:rPr>
              <a:t>[</a:t>
            </a:r>
            <a:r>
              <a:rPr lang="en-US" sz="2400" dirty="0">
                <a:solidFill>
                  <a:schemeClr val="tx1">
                    <a:lumMod val="75000"/>
                    <a:lumOff val="25000"/>
                  </a:schemeClr>
                </a:solidFill>
              </a:rPr>
              <a:t>we’ll </a:t>
            </a:r>
            <a:r>
              <a:rPr lang="en-US" sz="2400" dirty="0" smtClean="0">
                <a:solidFill>
                  <a:schemeClr val="tx1">
                    <a:lumMod val="75000"/>
                    <a:lumOff val="25000"/>
                  </a:schemeClr>
                </a:solidFill>
              </a:rPr>
              <a:t>finish verse 20 </a:t>
            </a:r>
            <a:r>
              <a:rPr lang="en-US" sz="2400" dirty="0">
                <a:solidFill>
                  <a:schemeClr val="tx1">
                    <a:lumMod val="75000"/>
                    <a:lumOff val="25000"/>
                  </a:schemeClr>
                </a:solidFill>
              </a:rPr>
              <a:t>later]</a:t>
            </a:r>
          </a:p>
          <a:p>
            <a:pPr marL="0" indent="0">
              <a:buNone/>
            </a:pPr>
            <a:r>
              <a:rPr lang="en-US" sz="2300" b="1" u="sng" dirty="0" smtClean="0">
                <a:solidFill>
                  <a:srgbClr val="C00000"/>
                </a:solidFill>
              </a:rPr>
              <a:t>Outward  Testimon</a:t>
            </a:r>
            <a:r>
              <a:rPr lang="en-US" sz="2300" b="1" dirty="0" smtClean="0">
                <a:solidFill>
                  <a:srgbClr val="C00000"/>
                </a:solidFill>
              </a:rPr>
              <a:t>y</a:t>
            </a:r>
            <a:r>
              <a:rPr lang="en-US" sz="2300" b="1" u="sng" dirty="0" smtClean="0">
                <a:solidFill>
                  <a:srgbClr val="C00000"/>
                </a:solidFill>
              </a:rPr>
              <a:t> of  Salvation </a:t>
            </a:r>
          </a:p>
          <a:p>
            <a:r>
              <a:rPr lang="en-US" sz="2400" b="1" dirty="0">
                <a:solidFill>
                  <a:srgbClr val="002060"/>
                </a:solidFill>
              </a:rPr>
              <a:t>Mark </a:t>
            </a:r>
            <a:r>
              <a:rPr lang="en-US" sz="2400" b="1" dirty="0" smtClean="0">
                <a:solidFill>
                  <a:srgbClr val="002060"/>
                </a:solidFill>
              </a:rPr>
              <a:t>16:16  </a:t>
            </a:r>
            <a:r>
              <a:rPr lang="en-US" sz="2400" dirty="0" smtClean="0">
                <a:solidFill>
                  <a:srgbClr val="C00000"/>
                </a:solidFill>
              </a:rPr>
              <a:t>He </a:t>
            </a:r>
            <a:r>
              <a:rPr lang="en-US" sz="2400" dirty="0">
                <a:solidFill>
                  <a:srgbClr val="C00000"/>
                </a:solidFill>
              </a:rPr>
              <a:t>that believeth </a:t>
            </a:r>
            <a:r>
              <a:rPr lang="en-US" sz="2400" b="1" u="sng" dirty="0">
                <a:solidFill>
                  <a:srgbClr val="C00000"/>
                </a:solidFill>
              </a:rPr>
              <a:t>and is </a:t>
            </a:r>
            <a:r>
              <a:rPr lang="en-US" sz="2400" b="1" u="sng" dirty="0" smtClean="0">
                <a:solidFill>
                  <a:srgbClr val="C00000"/>
                </a:solidFill>
              </a:rPr>
              <a:t>ba</a:t>
            </a:r>
            <a:r>
              <a:rPr lang="en-US" sz="2400" b="1" dirty="0" smtClean="0">
                <a:solidFill>
                  <a:srgbClr val="C00000"/>
                </a:solidFill>
              </a:rPr>
              <a:t>p</a:t>
            </a:r>
            <a:r>
              <a:rPr lang="en-US" sz="2400" b="1" u="sng" dirty="0" smtClean="0">
                <a:solidFill>
                  <a:srgbClr val="C00000"/>
                </a:solidFill>
              </a:rPr>
              <a:t>tized</a:t>
            </a:r>
            <a:r>
              <a:rPr lang="en-US" sz="2400" dirty="0" smtClean="0">
                <a:solidFill>
                  <a:srgbClr val="C00000"/>
                </a:solidFill>
              </a:rPr>
              <a:t> </a:t>
            </a:r>
            <a:r>
              <a:rPr lang="en-US" sz="2400" b="1" u="sng" dirty="0" smtClean="0">
                <a:solidFill>
                  <a:srgbClr val="C00000"/>
                </a:solidFill>
              </a:rPr>
              <a:t>shall </a:t>
            </a:r>
            <a:r>
              <a:rPr lang="en-US" sz="2400" b="1" u="sng" dirty="0">
                <a:solidFill>
                  <a:srgbClr val="C00000"/>
                </a:solidFill>
              </a:rPr>
              <a:t>be saved</a:t>
            </a:r>
            <a:r>
              <a:rPr lang="en-US" sz="2400" dirty="0" smtClean="0">
                <a:solidFill>
                  <a:srgbClr val="C00000"/>
                </a:solidFill>
              </a:rPr>
              <a:t>; … </a:t>
            </a:r>
          </a:p>
          <a:p>
            <a:pPr marL="0" indent="0">
              <a:buNone/>
            </a:pPr>
            <a:r>
              <a:rPr lang="en-US" sz="2400" b="1" u="sng" dirty="0" smtClean="0">
                <a:solidFill>
                  <a:schemeClr val="accent1">
                    <a:lumMod val="50000"/>
                  </a:schemeClr>
                </a:solidFill>
              </a:rPr>
              <a:t>QUESTION</a:t>
            </a:r>
            <a:r>
              <a:rPr lang="en-US" sz="2400" b="1" dirty="0" smtClean="0">
                <a:solidFill>
                  <a:schemeClr val="accent1">
                    <a:lumMod val="50000"/>
                  </a:schemeClr>
                </a:solidFill>
              </a:rPr>
              <a:t>:</a:t>
            </a:r>
          </a:p>
          <a:p>
            <a:pPr>
              <a:buClr>
                <a:schemeClr val="accent1">
                  <a:lumMod val="50000"/>
                </a:schemeClr>
              </a:buClr>
              <a:buFont typeface="Wingdings" pitchFamily="2" charset="2"/>
              <a:buChar char="v"/>
            </a:pPr>
            <a:r>
              <a:rPr lang="en-US" sz="2800" dirty="0">
                <a:solidFill>
                  <a:srgbClr val="C00000"/>
                </a:solidFill>
              </a:rPr>
              <a:t> </a:t>
            </a:r>
            <a:r>
              <a:rPr lang="en-US" sz="2800" dirty="0" smtClean="0">
                <a:solidFill>
                  <a:srgbClr val="C00000"/>
                </a:solidFill>
              </a:rPr>
              <a:t> </a:t>
            </a:r>
            <a:r>
              <a:rPr lang="en-US" sz="2600" b="1" dirty="0" smtClean="0">
                <a:ln>
                  <a:solidFill>
                    <a:srgbClr val="002060"/>
                  </a:solidFill>
                </a:ln>
                <a:solidFill>
                  <a:schemeClr val="accent1">
                    <a:lumMod val="50000"/>
                  </a:schemeClr>
                </a:solidFill>
                <a:effectLst>
                  <a:glow rad="533400">
                    <a:schemeClr val="accent1">
                      <a:lumMod val="75000"/>
                      <a:alpha val="36000"/>
                    </a:schemeClr>
                  </a:glow>
                </a:effectLst>
                <a:latin typeface="Comic Sans MS" pitchFamily="66" charset="0"/>
              </a:rPr>
              <a:t>Would each person have the </a:t>
            </a:r>
            <a:br>
              <a:rPr lang="en-US" sz="2600" b="1" dirty="0" smtClean="0">
                <a:ln>
                  <a:solidFill>
                    <a:srgbClr val="002060"/>
                  </a:solidFill>
                </a:ln>
                <a:solidFill>
                  <a:schemeClr val="accent1">
                    <a:lumMod val="50000"/>
                  </a:schemeClr>
                </a:solidFill>
                <a:effectLst>
                  <a:glow rad="533400">
                    <a:schemeClr val="accent1">
                      <a:lumMod val="75000"/>
                      <a:alpha val="36000"/>
                    </a:schemeClr>
                  </a:glow>
                </a:effectLst>
                <a:latin typeface="Comic Sans MS" pitchFamily="66" charset="0"/>
              </a:rPr>
            </a:br>
            <a:r>
              <a:rPr lang="en-US" sz="2600" b="1" dirty="0" smtClean="0">
                <a:ln>
                  <a:solidFill>
                    <a:srgbClr val="002060"/>
                  </a:solidFill>
                </a:ln>
                <a:solidFill>
                  <a:schemeClr val="accent1">
                    <a:lumMod val="50000"/>
                  </a:schemeClr>
                </a:solidFill>
                <a:effectLst>
                  <a:glow rad="533400">
                    <a:schemeClr val="accent1">
                      <a:lumMod val="75000"/>
                      <a:alpha val="36000"/>
                    </a:schemeClr>
                  </a:glow>
                </a:effectLst>
                <a:latin typeface="Comic Sans MS" pitchFamily="66" charset="0"/>
              </a:rPr>
              <a:t>Crown of Life at </a:t>
            </a:r>
            <a:r>
              <a:rPr lang="en-US" sz="2600" b="1" u="sng" dirty="0" smtClean="0">
                <a:ln>
                  <a:solidFill>
                    <a:srgbClr val="002060"/>
                  </a:solidFill>
                </a:ln>
                <a:solidFill>
                  <a:srgbClr val="0070C0"/>
                </a:solidFill>
                <a:effectLst>
                  <a:glow rad="533400">
                    <a:schemeClr val="accent1">
                      <a:lumMod val="75000"/>
                      <a:alpha val="36000"/>
                    </a:schemeClr>
                  </a:glow>
                </a:effectLst>
                <a:latin typeface="Comic Sans MS" pitchFamily="66" charset="0"/>
              </a:rPr>
              <a:t>that</a:t>
            </a:r>
            <a:r>
              <a:rPr lang="en-US" sz="2600" b="1" dirty="0" smtClean="0">
                <a:ln>
                  <a:solidFill>
                    <a:srgbClr val="002060"/>
                  </a:solidFill>
                </a:ln>
                <a:solidFill>
                  <a:schemeClr val="accent1">
                    <a:lumMod val="50000"/>
                  </a:schemeClr>
                </a:solidFill>
                <a:effectLst>
                  <a:glow rad="533400">
                    <a:schemeClr val="accent1">
                      <a:lumMod val="75000"/>
                      <a:alpha val="36000"/>
                    </a:schemeClr>
                  </a:glow>
                </a:effectLst>
                <a:latin typeface="Comic Sans MS" pitchFamily="66" charset="0"/>
              </a:rPr>
              <a:t> point?</a:t>
            </a:r>
            <a:endParaRPr lang="en-US" sz="2600" b="1" dirty="0">
              <a:ln>
                <a:solidFill>
                  <a:srgbClr val="002060"/>
                </a:solidFill>
              </a:ln>
              <a:solidFill>
                <a:schemeClr val="accent1">
                  <a:lumMod val="50000"/>
                </a:schemeClr>
              </a:solidFill>
              <a:effectLst>
                <a:glow rad="533400">
                  <a:schemeClr val="accent1">
                    <a:lumMod val="75000"/>
                    <a:alpha val="36000"/>
                  </a:schemeClr>
                </a:glow>
              </a:effectLst>
              <a:latin typeface="Comic Sans MS" pitchFamily="66" charset="0"/>
            </a:endParaRPr>
          </a:p>
        </p:txBody>
      </p:sp>
      <p:sp>
        <p:nvSpPr>
          <p:cNvPr id="5" name="Slide Number Placeholder 4"/>
          <p:cNvSpPr>
            <a:spLocks noGrp="1"/>
          </p:cNvSpPr>
          <p:nvPr>
            <p:ph type="sldNum" sz="quarter" idx="12"/>
          </p:nvPr>
        </p:nvSpPr>
        <p:spPr>
          <a:xfrm>
            <a:off x="11554606" y="6354422"/>
            <a:ext cx="811019" cy="503578"/>
          </a:xfrm>
        </p:spPr>
        <p:txBody>
          <a:bodyPr/>
          <a:lstStyle/>
          <a:p>
            <a:fld id="{B9EAB3BA-07EE-4B64-A177-47C30D775877}" type="slidenum">
              <a:rPr lang="en-US" smtClean="0"/>
              <a:pPr/>
              <a:t>6</a:t>
            </a:fld>
            <a:endParaRPr lang="en-US" dirty="0"/>
          </a:p>
        </p:txBody>
      </p:sp>
      <p:pic>
        <p:nvPicPr>
          <p:cNvPr id="7" name="Picture 2" descr="C:\Users\Rae\Desktop\CROWN OF LIFE PEOPL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345479" y="4875681"/>
            <a:ext cx="1689694" cy="168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40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1156448" y="141498"/>
            <a:ext cx="9710146"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C00000"/>
                </a:solidFill>
              </a:rPr>
              <a:t>What happens  </a:t>
            </a:r>
            <a:r>
              <a:rPr lang="en-CA" sz="4000" b="1" u="sng" dirty="0" smtClean="0">
                <a:solidFill>
                  <a:srgbClr val="0070C0"/>
                </a:solidFill>
              </a:rPr>
              <a:t>with</a:t>
            </a:r>
            <a:r>
              <a:rPr lang="en-CA" sz="4000" b="1" dirty="0" smtClean="0">
                <a:solidFill>
                  <a:srgbClr val="C00000"/>
                </a:solidFill>
              </a:rPr>
              <a:t>  baptism?</a:t>
            </a:r>
            <a:br>
              <a:rPr lang="en-CA" sz="4000" b="1" dirty="0" smtClean="0">
                <a:solidFill>
                  <a:srgbClr val="C00000"/>
                </a:solidFill>
              </a:rPr>
            </a:br>
            <a:r>
              <a:rPr lang="en-CA" sz="4000" b="1" dirty="0" smtClean="0">
                <a:solidFill>
                  <a:srgbClr val="C00000"/>
                </a:solidFill>
              </a:rPr>
              <a:t>What  happens  </a:t>
            </a:r>
            <a:r>
              <a:rPr lang="en-CA" sz="4000" b="1" u="sng" dirty="0" smtClean="0">
                <a:solidFill>
                  <a:srgbClr val="7030A0"/>
                </a:solidFill>
              </a:rPr>
              <a:t>after</a:t>
            </a:r>
            <a:r>
              <a:rPr lang="en-CA" sz="4000" b="1" dirty="0" smtClean="0">
                <a:solidFill>
                  <a:srgbClr val="C00000"/>
                </a:solidFill>
              </a:rPr>
              <a:t>  baptism?</a:t>
            </a:r>
            <a:endParaRPr lang="en-CA" sz="4000" b="1" dirty="0">
              <a:solidFill>
                <a:srgbClr val="C00000"/>
              </a:solidFill>
            </a:endParaRPr>
          </a:p>
        </p:txBody>
      </p:sp>
      <p:sp>
        <p:nvSpPr>
          <p:cNvPr id="3" name="Content Placeholder 2">
            <a:extLst>
              <a:ext uri="{FF2B5EF4-FFF2-40B4-BE49-F238E27FC236}">
                <a16:creationId xmlns="" xmlns:a16="http://schemas.microsoft.com/office/drawing/2014/main" id="{2BD0C549-BE04-4BE9-BFEC-CC70AA216C7D}"/>
              </a:ext>
            </a:extLst>
          </p:cNvPr>
          <p:cNvSpPr>
            <a:spLocks noGrp="1"/>
          </p:cNvSpPr>
          <p:nvPr>
            <p:ph sz="half" idx="1"/>
          </p:nvPr>
        </p:nvSpPr>
        <p:spPr>
          <a:xfrm>
            <a:off x="6481482" y="1374384"/>
            <a:ext cx="5332566" cy="5251337"/>
          </a:xfrm>
        </p:spPr>
        <p:txBody>
          <a:bodyPr>
            <a:normAutofit lnSpcReduction="10000"/>
            <a:scene3d>
              <a:camera prst="orthographicFront"/>
              <a:lightRig rig="threePt" dir="t"/>
            </a:scene3d>
            <a:sp3d extrusionH="57150">
              <a:bevelT w="38100" h="38100"/>
            </a:sp3d>
          </a:bodyPr>
          <a:lstStyle/>
          <a:p>
            <a:pPr marL="0" indent="0">
              <a:buNone/>
            </a:pPr>
            <a:r>
              <a:rPr lang="en-US" b="1" u="sng" dirty="0" smtClean="0">
                <a:solidFill>
                  <a:srgbClr val="C00000"/>
                </a:solidFill>
                <a:effectLst>
                  <a:glow rad="127000">
                    <a:srgbClr val="FFFF00"/>
                  </a:glow>
                </a:effectLst>
              </a:rPr>
              <a:t>Follow-u</a:t>
            </a:r>
            <a:r>
              <a:rPr lang="en-US" b="1" dirty="0" smtClean="0">
                <a:solidFill>
                  <a:srgbClr val="C00000"/>
                </a:solidFill>
                <a:effectLst>
                  <a:glow rad="127000">
                    <a:srgbClr val="FFFF00"/>
                  </a:glow>
                </a:effectLst>
              </a:rPr>
              <a:t>p</a:t>
            </a:r>
            <a:r>
              <a:rPr lang="en-US" b="1" u="sng" dirty="0" smtClean="0">
                <a:solidFill>
                  <a:srgbClr val="C00000"/>
                </a:solidFill>
                <a:effectLst>
                  <a:glow rad="127000">
                    <a:srgbClr val="FFFF00"/>
                  </a:glow>
                </a:effectLst>
              </a:rPr>
              <a:t> After Ba</a:t>
            </a:r>
            <a:r>
              <a:rPr lang="en-US" b="1" dirty="0" smtClean="0">
                <a:solidFill>
                  <a:srgbClr val="C00000"/>
                </a:solidFill>
                <a:effectLst>
                  <a:glow rad="127000">
                    <a:srgbClr val="FFFF00"/>
                  </a:glow>
                </a:effectLst>
              </a:rPr>
              <a:t>p</a:t>
            </a:r>
            <a:r>
              <a:rPr lang="en-US" b="1" u="sng" dirty="0" smtClean="0">
                <a:solidFill>
                  <a:srgbClr val="C00000"/>
                </a:solidFill>
                <a:effectLst>
                  <a:glow rad="127000">
                    <a:srgbClr val="FFFF00"/>
                  </a:glow>
                </a:effectLst>
              </a:rPr>
              <a:t>tism</a:t>
            </a:r>
            <a:endParaRPr lang="en-US" b="1" u="sng" dirty="0">
              <a:solidFill>
                <a:srgbClr val="C00000"/>
              </a:solidFill>
              <a:effectLst>
                <a:glow rad="127000">
                  <a:srgbClr val="FFFF00"/>
                </a:glow>
              </a:effectLst>
            </a:endParaRPr>
          </a:p>
          <a:p>
            <a:r>
              <a:rPr lang="en-US" b="1" dirty="0" smtClean="0"/>
              <a:t>1 </a:t>
            </a:r>
            <a:r>
              <a:rPr lang="en-US" b="1" dirty="0"/>
              <a:t>Tim 2:3-4  </a:t>
            </a:r>
            <a:r>
              <a:rPr lang="en-US" dirty="0">
                <a:solidFill>
                  <a:srgbClr val="002060"/>
                </a:solidFill>
              </a:rPr>
              <a:t>For this is good and acceptable </a:t>
            </a:r>
            <a:r>
              <a:rPr lang="en-US" dirty="0" smtClean="0">
                <a:solidFill>
                  <a:srgbClr val="002060"/>
                </a:solidFill>
              </a:rPr>
              <a:t/>
            </a:r>
            <a:br>
              <a:rPr lang="en-US" dirty="0" smtClean="0">
                <a:solidFill>
                  <a:srgbClr val="002060"/>
                </a:solidFill>
              </a:rPr>
            </a:br>
            <a:r>
              <a:rPr lang="en-US" dirty="0" smtClean="0">
                <a:solidFill>
                  <a:srgbClr val="002060"/>
                </a:solidFill>
              </a:rPr>
              <a:t>in </a:t>
            </a:r>
            <a:r>
              <a:rPr lang="en-US" dirty="0">
                <a:solidFill>
                  <a:srgbClr val="002060"/>
                </a:solidFill>
              </a:rPr>
              <a:t>the sight of Yahusha our Saviour;  </a:t>
            </a:r>
            <a:br>
              <a:rPr lang="en-US" dirty="0">
                <a:solidFill>
                  <a:srgbClr val="002060"/>
                </a:solidFill>
              </a:rPr>
            </a:br>
            <a:r>
              <a:rPr lang="en-US" b="1" dirty="0"/>
              <a:t>4</a:t>
            </a:r>
            <a:r>
              <a:rPr lang="en-US" dirty="0"/>
              <a:t>  </a:t>
            </a:r>
            <a:r>
              <a:rPr lang="en-US" sz="1700" b="1" u="sng" dirty="0">
                <a:solidFill>
                  <a:srgbClr val="002060"/>
                </a:solidFill>
              </a:rPr>
              <a:t>Who will have all men to be saved</a:t>
            </a:r>
            <a:r>
              <a:rPr lang="en-US" sz="1700" dirty="0">
                <a:solidFill>
                  <a:srgbClr val="002060"/>
                </a:solidFill>
              </a:rPr>
              <a:t>, </a:t>
            </a:r>
            <a:r>
              <a:rPr lang="en-US" sz="1700" dirty="0" smtClean="0">
                <a:solidFill>
                  <a:srgbClr val="002060"/>
                </a:solidFill>
              </a:rPr>
              <a:t/>
            </a:r>
            <a:br>
              <a:rPr lang="en-US" sz="1700" dirty="0" smtClean="0">
                <a:solidFill>
                  <a:srgbClr val="002060"/>
                </a:solidFill>
              </a:rPr>
            </a:br>
            <a:r>
              <a:rPr lang="en-US" sz="2600" b="1" u="sng" dirty="0" smtClean="0">
                <a:solidFill>
                  <a:srgbClr val="C00000"/>
                </a:solidFill>
                <a:effectLst>
                  <a:glow rad="127000">
                    <a:srgbClr val="FFFF00"/>
                  </a:glow>
                </a:effectLst>
              </a:rPr>
              <a:t>and</a:t>
            </a:r>
            <a:r>
              <a:rPr lang="en-US" sz="2600" dirty="0" smtClean="0">
                <a:solidFill>
                  <a:srgbClr val="002060"/>
                </a:solidFill>
                <a:effectLst>
                  <a:glow rad="127000">
                    <a:srgbClr val="FFFF00"/>
                  </a:glow>
                </a:effectLst>
              </a:rPr>
              <a:t> </a:t>
            </a:r>
            <a:r>
              <a:rPr lang="en-US" sz="2600" b="1" dirty="0" smtClean="0">
                <a:solidFill>
                  <a:srgbClr val="0070C0"/>
                </a:solidFill>
                <a:effectLst>
                  <a:glow rad="127000">
                    <a:srgbClr val="FFFF00"/>
                  </a:glow>
                </a:effectLst>
              </a:rPr>
              <a:t>to </a:t>
            </a:r>
            <a:r>
              <a:rPr lang="en-US" sz="2600" b="1" dirty="0">
                <a:solidFill>
                  <a:srgbClr val="0070C0"/>
                </a:solidFill>
                <a:effectLst>
                  <a:glow rad="127000">
                    <a:srgbClr val="FFFF00"/>
                  </a:glow>
                </a:effectLst>
              </a:rPr>
              <a:t>come unto </a:t>
            </a:r>
            <a:r>
              <a:rPr lang="en-US" sz="2600" b="1" dirty="0" smtClean="0">
                <a:solidFill>
                  <a:srgbClr val="0070C0"/>
                </a:solidFill>
                <a:effectLst>
                  <a:glow rad="127000">
                    <a:srgbClr val="FFFF00"/>
                  </a:glow>
                </a:effectLst>
              </a:rPr>
              <a:t>the </a:t>
            </a:r>
            <a:r>
              <a:rPr lang="en-US" sz="2600" b="1" u="sng" dirty="0" smtClean="0">
                <a:solidFill>
                  <a:srgbClr val="0070C0"/>
                </a:solidFill>
                <a:effectLst>
                  <a:glow rad="127000">
                    <a:srgbClr val="FFFF00"/>
                  </a:glow>
                </a:effectLst>
              </a:rPr>
              <a:t>knowled</a:t>
            </a:r>
            <a:r>
              <a:rPr lang="en-US" sz="2600" b="1" dirty="0" smtClean="0">
                <a:solidFill>
                  <a:srgbClr val="0070C0"/>
                </a:solidFill>
                <a:effectLst>
                  <a:glow rad="127000">
                    <a:srgbClr val="FFFF00"/>
                  </a:glow>
                </a:effectLst>
              </a:rPr>
              <a:t>g</a:t>
            </a:r>
            <a:r>
              <a:rPr lang="en-US" sz="2600" b="1" u="sng" dirty="0" smtClean="0">
                <a:solidFill>
                  <a:srgbClr val="0070C0"/>
                </a:solidFill>
                <a:effectLst>
                  <a:glow rad="127000">
                    <a:srgbClr val="FFFF00"/>
                  </a:glow>
                </a:effectLst>
              </a:rPr>
              <a:t>e</a:t>
            </a:r>
            <a:r>
              <a:rPr lang="en-US" sz="2600" b="1" dirty="0" smtClean="0">
                <a:solidFill>
                  <a:srgbClr val="0070C0"/>
                </a:solidFill>
                <a:effectLst>
                  <a:glow rad="127000">
                    <a:srgbClr val="FFFF00"/>
                  </a:glow>
                </a:effectLst>
              </a:rPr>
              <a:t> </a:t>
            </a:r>
            <a:r>
              <a:rPr lang="en-US" sz="2600" b="1" dirty="0">
                <a:solidFill>
                  <a:srgbClr val="0070C0"/>
                </a:solidFill>
                <a:effectLst>
                  <a:glow rad="127000">
                    <a:srgbClr val="FFFF00"/>
                  </a:glow>
                </a:effectLst>
              </a:rPr>
              <a:t>of the </a:t>
            </a:r>
            <a:r>
              <a:rPr lang="en-US" sz="2600" b="1" u="sng" dirty="0">
                <a:solidFill>
                  <a:srgbClr val="0070C0"/>
                </a:solidFill>
                <a:effectLst>
                  <a:glow rad="127000">
                    <a:srgbClr val="FFFF00"/>
                  </a:glow>
                </a:effectLst>
              </a:rPr>
              <a:t>truth</a:t>
            </a:r>
            <a:r>
              <a:rPr lang="en-US" sz="2600" b="1" dirty="0">
                <a:solidFill>
                  <a:srgbClr val="0070C0"/>
                </a:solidFill>
                <a:effectLst>
                  <a:glow rad="127000">
                    <a:srgbClr val="FFFF00"/>
                  </a:glow>
                </a:effectLst>
              </a:rPr>
              <a:t>. </a:t>
            </a:r>
          </a:p>
          <a:p>
            <a:r>
              <a:rPr lang="en-US" b="1" dirty="0"/>
              <a:t>Matt 28:19-20  </a:t>
            </a:r>
            <a:r>
              <a:rPr lang="en-US" sz="1700" dirty="0">
                <a:solidFill>
                  <a:srgbClr val="C00000"/>
                </a:solidFill>
              </a:rPr>
              <a:t>Go ye therefore, and teach </a:t>
            </a:r>
            <a:r>
              <a:rPr lang="en-US" sz="1700" dirty="0" smtClean="0">
                <a:solidFill>
                  <a:srgbClr val="C00000"/>
                </a:solidFill>
              </a:rPr>
              <a:t>all </a:t>
            </a:r>
            <a:r>
              <a:rPr lang="en-US" sz="1700" dirty="0">
                <a:solidFill>
                  <a:srgbClr val="C00000"/>
                </a:solidFill>
              </a:rPr>
              <a:t>nations, </a:t>
            </a:r>
            <a:r>
              <a:rPr lang="en-US" sz="1700" b="1" u="sng" dirty="0">
                <a:solidFill>
                  <a:srgbClr val="C00000"/>
                </a:solidFill>
              </a:rPr>
              <a:t>baptizing them</a:t>
            </a:r>
            <a:r>
              <a:rPr lang="en-US" sz="1700" b="1" dirty="0">
                <a:solidFill>
                  <a:srgbClr val="C00000"/>
                </a:solidFill>
              </a:rPr>
              <a:t> </a:t>
            </a:r>
            <a:r>
              <a:rPr lang="en-US" sz="1700" b="1" dirty="0" smtClean="0">
                <a:solidFill>
                  <a:srgbClr val="C00000"/>
                </a:solidFill>
              </a:rPr>
              <a:t> … </a:t>
            </a:r>
            <a:r>
              <a:rPr lang="en-US" sz="1700" dirty="0" smtClean="0">
                <a:solidFill>
                  <a:srgbClr val="C00000"/>
                </a:solidFill>
              </a:rPr>
              <a:t> </a:t>
            </a:r>
            <a:r>
              <a:rPr lang="en-US" sz="1700" dirty="0" smtClean="0"/>
              <a:t> </a:t>
            </a:r>
            <a:r>
              <a:rPr lang="en-US" sz="1700" dirty="0"/>
              <a:t/>
            </a:r>
            <a:br>
              <a:rPr lang="en-US" sz="1700" dirty="0"/>
            </a:br>
            <a:r>
              <a:rPr lang="en-US" b="1" dirty="0"/>
              <a:t>20</a:t>
            </a:r>
            <a:r>
              <a:rPr lang="en-US" dirty="0"/>
              <a:t>  </a:t>
            </a:r>
            <a:r>
              <a:rPr lang="en-US" sz="2600" b="1" u="sng" dirty="0">
                <a:solidFill>
                  <a:srgbClr val="0070C0"/>
                </a:solidFill>
                <a:effectLst>
                  <a:glow rad="127000">
                    <a:srgbClr val="FFFF00"/>
                  </a:glow>
                </a:effectLst>
              </a:rPr>
              <a:t>Teachin</a:t>
            </a:r>
            <a:r>
              <a:rPr lang="en-US" sz="2600" b="1" dirty="0">
                <a:solidFill>
                  <a:srgbClr val="0070C0"/>
                </a:solidFill>
                <a:effectLst>
                  <a:glow rad="127000">
                    <a:srgbClr val="FFFF00"/>
                  </a:glow>
                </a:effectLst>
              </a:rPr>
              <a:t>g</a:t>
            </a:r>
            <a:r>
              <a:rPr lang="en-US" sz="2600" b="1" u="sng" dirty="0">
                <a:solidFill>
                  <a:srgbClr val="0070C0"/>
                </a:solidFill>
                <a:effectLst>
                  <a:glow rad="127000">
                    <a:srgbClr val="FFFF00"/>
                  </a:glow>
                </a:effectLst>
              </a:rPr>
              <a:t> them</a:t>
            </a:r>
            <a:r>
              <a:rPr lang="en-US" sz="2600" dirty="0">
                <a:solidFill>
                  <a:srgbClr val="0070C0"/>
                </a:solidFill>
                <a:effectLst>
                  <a:glow rad="127000">
                    <a:srgbClr val="FFFF00"/>
                  </a:glow>
                </a:effectLst>
              </a:rPr>
              <a:t> </a:t>
            </a:r>
            <a:r>
              <a:rPr lang="en-US" sz="2600" b="1" u="sng" dirty="0">
                <a:solidFill>
                  <a:srgbClr val="0070C0"/>
                </a:solidFill>
                <a:effectLst>
                  <a:glow rad="127000">
                    <a:srgbClr val="FFFF00"/>
                  </a:glow>
                </a:effectLst>
              </a:rPr>
              <a:t>to observe </a:t>
            </a:r>
            <a:r>
              <a:rPr lang="en-US" sz="2600" dirty="0" smtClean="0">
                <a:solidFill>
                  <a:srgbClr val="0070C0"/>
                </a:solidFill>
                <a:effectLst>
                  <a:glow rad="127000">
                    <a:srgbClr val="FFFF00"/>
                  </a:glow>
                </a:effectLst>
              </a:rPr>
              <a:t/>
            </a:r>
            <a:br>
              <a:rPr lang="en-US" sz="2600" dirty="0" smtClean="0">
                <a:solidFill>
                  <a:srgbClr val="0070C0"/>
                </a:solidFill>
                <a:effectLst>
                  <a:glow rad="127000">
                    <a:srgbClr val="FFFF00"/>
                  </a:glow>
                </a:effectLst>
              </a:rPr>
            </a:br>
            <a:r>
              <a:rPr lang="en-US" sz="2600" b="1" u="sng" dirty="0" smtClean="0">
                <a:solidFill>
                  <a:srgbClr val="0070C0"/>
                </a:solidFill>
                <a:effectLst>
                  <a:glow rad="127000">
                    <a:srgbClr val="FFFF00"/>
                  </a:glow>
                </a:effectLst>
              </a:rPr>
              <a:t>all</a:t>
            </a:r>
            <a:r>
              <a:rPr lang="en-US" sz="2600" dirty="0" smtClean="0">
                <a:solidFill>
                  <a:srgbClr val="0070C0"/>
                </a:solidFill>
                <a:effectLst>
                  <a:glow rad="127000">
                    <a:srgbClr val="FFFF00"/>
                  </a:glow>
                </a:effectLst>
              </a:rPr>
              <a:t> </a:t>
            </a:r>
            <a:r>
              <a:rPr lang="en-US" sz="2600" b="1" u="sng" dirty="0">
                <a:solidFill>
                  <a:srgbClr val="0070C0"/>
                </a:solidFill>
                <a:effectLst>
                  <a:glow rad="127000">
                    <a:srgbClr val="FFFF00"/>
                  </a:glow>
                </a:effectLst>
              </a:rPr>
              <a:t>thin</a:t>
            </a:r>
            <a:r>
              <a:rPr lang="en-US" sz="2600" b="1" dirty="0">
                <a:solidFill>
                  <a:srgbClr val="0070C0"/>
                </a:solidFill>
                <a:effectLst>
                  <a:glow rad="127000">
                    <a:srgbClr val="FFFF00"/>
                  </a:glow>
                </a:effectLst>
              </a:rPr>
              <a:t>g</a:t>
            </a:r>
            <a:r>
              <a:rPr lang="en-US" sz="2600" b="1" u="sng" dirty="0">
                <a:solidFill>
                  <a:srgbClr val="0070C0"/>
                </a:solidFill>
                <a:effectLst>
                  <a:glow rad="127000">
                    <a:srgbClr val="FFFF00"/>
                  </a:glow>
                </a:effectLst>
              </a:rPr>
              <a:t>s</a:t>
            </a:r>
            <a:r>
              <a:rPr lang="en-US" sz="2600" dirty="0">
                <a:solidFill>
                  <a:srgbClr val="0070C0"/>
                </a:solidFill>
                <a:effectLst>
                  <a:glow rad="127000">
                    <a:srgbClr val="FFFF00"/>
                  </a:glow>
                </a:effectLst>
              </a:rPr>
              <a:t> </a:t>
            </a:r>
            <a:r>
              <a:rPr lang="en-US" sz="2600" dirty="0">
                <a:solidFill>
                  <a:srgbClr val="C00000"/>
                </a:solidFill>
                <a:effectLst>
                  <a:glow rad="127000">
                    <a:srgbClr val="FFFF00"/>
                  </a:glow>
                </a:effectLst>
              </a:rPr>
              <a:t>whatsoever I have commanded you </a:t>
            </a:r>
            <a:r>
              <a:rPr lang="en-US" dirty="0">
                <a:solidFill>
                  <a:srgbClr val="C00000"/>
                </a:solidFill>
                <a:effectLst>
                  <a:glow rad="127000">
                    <a:srgbClr val="FFFF00"/>
                  </a:glow>
                </a:effectLst>
              </a:rPr>
              <a:t>…</a:t>
            </a:r>
            <a:r>
              <a:rPr lang="en-US" b="1" dirty="0">
                <a:solidFill>
                  <a:srgbClr val="0070C0"/>
                </a:solidFill>
                <a:effectLst>
                  <a:glow rad="127000">
                    <a:srgbClr val="FFFF00"/>
                  </a:glow>
                </a:effectLst>
              </a:rPr>
              <a:t> </a:t>
            </a:r>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869576" y="1362920"/>
            <a:ext cx="5513295" cy="4706186"/>
          </a:xfrm>
        </p:spPr>
        <p:txBody>
          <a:bodyPr>
            <a:normAutofit lnSpcReduction="10000"/>
            <a:scene3d>
              <a:camera prst="orthographicFront"/>
              <a:lightRig rig="threePt" dir="t"/>
            </a:scene3d>
            <a:sp3d extrusionH="57150">
              <a:bevelT w="38100" h="38100"/>
            </a:sp3d>
          </a:bodyPr>
          <a:lstStyle/>
          <a:p>
            <a:pPr marL="0" indent="0">
              <a:buNone/>
            </a:pPr>
            <a:r>
              <a:rPr lang="en-US" sz="2300" b="1" u="sng" dirty="0" smtClean="0">
                <a:solidFill>
                  <a:srgbClr val="C00000"/>
                </a:solidFill>
              </a:rPr>
              <a:t>Gift of </a:t>
            </a:r>
            <a:r>
              <a:rPr lang="en-US" sz="2300" b="1" u="sng" dirty="0">
                <a:solidFill>
                  <a:srgbClr val="C00000"/>
                </a:solidFill>
              </a:rPr>
              <a:t>Ba</a:t>
            </a:r>
            <a:r>
              <a:rPr lang="en-US" sz="2300" b="1" dirty="0">
                <a:solidFill>
                  <a:srgbClr val="C00000"/>
                </a:solidFill>
              </a:rPr>
              <a:t>p</a:t>
            </a:r>
            <a:r>
              <a:rPr lang="en-US" sz="2300" b="1" u="sng" dirty="0">
                <a:solidFill>
                  <a:srgbClr val="C00000"/>
                </a:solidFill>
              </a:rPr>
              <a:t>tism</a:t>
            </a:r>
          </a:p>
          <a:p>
            <a:r>
              <a:rPr lang="en-US" b="1" dirty="0"/>
              <a:t>Rom 5:10, 11, 9 </a:t>
            </a:r>
            <a:r>
              <a:rPr lang="en-US" b="1" dirty="0" smtClean="0"/>
              <a:t> </a:t>
            </a:r>
            <a:r>
              <a:rPr lang="en-US" dirty="0" smtClean="0"/>
              <a:t>(</a:t>
            </a:r>
            <a:r>
              <a:rPr lang="en-US" dirty="0"/>
              <a:t>in this order)  </a:t>
            </a:r>
            <a:r>
              <a:rPr lang="en-US" b="1" dirty="0"/>
              <a:t>10</a:t>
            </a:r>
            <a:r>
              <a:rPr lang="en-US" dirty="0"/>
              <a:t> </a:t>
            </a:r>
            <a:r>
              <a:rPr lang="en-US" dirty="0" smtClean="0"/>
              <a:t> </a:t>
            </a:r>
            <a:r>
              <a:rPr lang="en-US" dirty="0" smtClean="0">
                <a:solidFill>
                  <a:srgbClr val="002060"/>
                </a:solidFill>
              </a:rPr>
              <a:t>For </a:t>
            </a:r>
            <a:r>
              <a:rPr lang="en-US" dirty="0">
                <a:solidFill>
                  <a:srgbClr val="002060"/>
                </a:solidFill>
              </a:rPr>
              <a:t>if, </a:t>
            </a:r>
            <a:r>
              <a:rPr lang="en-US" dirty="0" smtClean="0">
                <a:solidFill>
                  <a:srgbClr val="002060"/>
                </a:solidFill>
              </a:rPr>
              <a:t/>
            </a:r>
            <a:br>
              <a:rPr lang="en-US" dirty="0" smtClean="0">
                <a:solidFill>
                  <a:srgbClr val="002060"/>
                </a:solidFill>
              </a:rPr>
            </a:br>
            <a:r>
              <a:rPr lang="en-US" dirty="0" smtClean="0">
                <a:solidFill>
                  <a:srgbClr val="002060"/>
                </a:solidFill>
              </a:rPr>
              <a:t>when </a:t>
            </a:r>
            <a:r>
              <a:rPr lang="en-US" dirty="0">
                <a:solidFill>
                  <a:srgbClr val="002060"/>
                </a:solidFill>
              </a:rPr>
              <a:t>we were enemies, </a:t>
            </a:r>
            <a:r>
              <a:rPr lang="en-US" b="1" dirty="0" smtClean="0">
                <a:solidFill>
                  <a:srgbClr val="002060"/>
                </a:solidFill>
              </a:rPr>
              <a:t>we </a:t>
            </a:r>
            <a:r>
              <a:rPr lang="en-US" b="1" dirty="0">
                <a:solidFill>
                  <a:srgbClr val="002060"/>
                </a:solidFill>
              </a:rPr>
              <a:t>were </a:t>
            </a:r>
            <a:r>
              <a:rPr lang="en-US" b="1" u="sng" dirty="0">
                <a:solidFill>
                  <a:schemeClr val="accent4">
                    <a:lumMod val="75000"/>
                  </a:schemeClr>
                </a:solidFill>
              </a:rPr>
              <a:t>reconciled</a:t>
            </a:r>
            <a:r>
              <a:rPr lang="en-US" dirty="0">
                <a:solidFill>
                  <a:srgbClr val="002060"/>
                </a:solidFill>
              </a:rPr>
              <a:t> to </a:t>
            </a:r>
            <a:r>
              <a:rPr lang="en-CA" dirty="0" err="1">
                <a:solidFill>
                  <a:srgbClr val="002060"/>
                </a:solidFill>
              </a:rPr>
              <a:t>Yahuwa</a:t>
            </a:r>
            <a:r>
              <a:rPr lang="en-US" dirty="0">
                <a:solidFill>
                  <a:srgbClr val="002060"/>
                </a:solidFill>
              </a:rPr>
              <a:t> by </a:t>
            </a:r>
            <a:r>
              <a:rPr lang="en-US" b="1" dirty="0">
                <a:solidFill>
                  <a:srgbClr val="002060"/>
                </a:solidFill>
              </a:rPr>
              <a:t>the death of his Son</a:t>
            </a:r>
            <a:r>
              <a:rPr lang="en-US" dirty="0">
                <a:solidFill>
                  <a:srgbClr val="002060"/>
                </a:solidFill>
              </a:rPr>
              <a:t>, much more, </a:t>
            </a:r>
            <a:r>
              <a:rPr lang="en-US" b="1" dirty="0">
                <a:solidFill>
                  <a:srgbClr val="002060"/>
                </a:solidFill>
              </a:rPr>
              <a:t>being </a:t>
            </a:r>
            <a:r>
              <a:rPr lang="en-US" b="1" u="sng" dirty="0">
                <a:solidFill>
                  <a:schemeClr val="accent4">
                    <a:lumMod val="75000"/>
                  </a:schemeClr>
                </a:solidFill>
              </a:rPr>
              <a:t>reconciled</a:t>
            </a:r>
            <a:r>
              <a:rPr lang="en-US" b="1" dirty="0">
                <a:solidFill>
                  <a:schemeClr val="accent4">
                    <a:lumMod val="75000"/>
                  </a:schemeClr>
                </a:solidFill>
              </a:rPr>
              <a:t>, </a:t>
            </a:r>
            <a:r>
              <a:rPr lang="en-US" b="1" dirty="0">
                <a:solidFill>
                  <a:srgbClr val="002060"/>
                </a:solidFill>
              </a:rPr>
              <a:t>we </a:t>
            </a:r>
            <a:r>
              <a:rPr lang="en-US" b="1" u="sng" dirty="0">
                <a:solidFill>
                  <a:srgbClr val="002060"/>
                </a:solidFill>
              </a:rPr>
              <a:t>shall be saved</a:t>
            </a:r>
            <a:r>
              <a:rPr lang="en-US" b="1" dirty="0">
                <a:solidFill>
                  <a:srgbClr val="002060"/>
                </a:solidFill>
              </a:rPr>
              <a:t> by </a:t>
            </a:r>
            <a:r>
              <a:rPr lang="en-US" b="1" dirty="0" smtClean="0">
                <a:solidFill>
                  <a:srgbClr val="002060"/>
                </a:solidFill>
              </a:rPr>
              <a:t/>
            </a:r>
            <a:br>
              <a:rPr lang="en-US" b="1" dirty="0" smtClean="0">
                <a:solidFill>
                  <a:srgbClr val="002060"/>
                </a:solidFill>
              </a:rPr>
            </a:br>
            <a:r>
              <a:rPr lang="en-US" b="1" dirty="0" smtClean="0">
                <a:solidFill>
                  <a:srgbClr val="002060"/>
                </a:solidFill>
              </a:rPr>
              <a:t>his </a:t>
            </a:r>
            <a:r>
              <a:rPr lang="en-US" b="1" dirty="0">
                <a:solidFill>
                  <a:srgbClr val="002060"/>
                </a:solidFill>
              </a:rPr>
              <a:t>life</a:t>
            </a:r>
            <a:r>
              <a:rPr lang="en-US" dirty="0">
                <a:solidFill>
                  <a:srgbClr val="002060"/>
                </a:solidFill>
              </a:rPr>
              <a:t>. </a:t>
            </a:r>
          </a:p>
          <a:p>
            <a:r>
              <a:rPr lang="en-US" b="1" dirty="0"/>
              <a:t>11 </a:t>
            </a:r>
            <a:r>
              <a:rPr lang="en-US" dirty="0"/>
              <a:t> </a:t>
            </a:r>
            <a:r>
              <a:rPr lang="en-US" dirty="0">
                <a:solidFill>
                  <a:srgbClr val="002060"/>
                </a:solidFill>
              </a:rPr>
              <a:t>And not only so, but we also joy in </a:t>
            </a:r>
            <a:r>
              <a:rPr lang="en-CA" dirty="0" err="1">
                <a:solidFill>
                  <a:srgbClr val="002060"/>
                </a:solidFill>
              </a:rPr>
              <a:t>Yahuwa</a:t>
            </a:r>
            <a:r>
              <a:rPr lang="en-US" dirty="0">
                <a:solidFill>
                  <a:srgbClr val="002060"/>
                </a:solidFill>
              </a:rPr>
              <a:t> through Yahusha our Messiah, by whom </a:t>
            </a:r>
            <a:r>
              <a:rPr lang="en-US" b="1" dirty="0">
                <a:solidFill>
                  <a:srgbClr val="002060"/>
                </a:solidFill>
              </a:rPr>
              <a:t>we </a:t>
            </a:r>
            <a:r>
              <a:rPr lang="en-US" b="1" dirty="0" smtClean="0">
                <a:solidFill>
                  <a:srgbClr val="002060"/>
                </a:solidFill>
              </a:rPr>
              <a:t/>
            </a:r>
            <a:br>
              <a:rPr lang="en-US" b="1" dirty="0" smtClean="0">
                <a:solidFill>
                  <a:srgbClr val="002060"/>
                </a:solidFill>
              </a:rPr>
            </a:br>
            <a:r>
              <a:rPr lang="en-US" b="1" dirty="0" smtClean="0">
                <a:solidFill>
                  <a:srgbClr val="002060"/>
                </a:solidFill>
              </a:rPr>
              <a:t>have </a:t>
            </a:r>
            <a:r>
              <a:rPr lang="en-US" b="1" dirty="0">
                <a:solidFill>
                  <a:srgbClr val="002060"/>
                </a:solidFill>
              </a:rPr>
              <a:t>now received the </a:t>
            </a:r>
            <a:r>
              <a:rPr lang="en-US" b="1" u="sng" dirty="0">
                <a:solidFill>
                  <a:schemeClr val="accent4">
                    <a:lumMod val="75000"/>
                  </a:schemeClr>
                </a:solidFill>
              </a:rPr>
              <a:t>atonement</a:t>
            </a:r>
            <a:r>
              <a:rPr lang="en-US" dirty="0">
                <a:solidFill>
                  <a:schemeClr val="accent4">
                    <a:lumMod val="75000"/>
                  </a:schemeClr>
                </a:solidFill>
              </a:rPr>
              <a:t>.</a:t>
            </a:r>
          </a:p>
          <a:p>
            <a:r>
              <a:rPr lang="en-US" b="1" dirty="0"/>
              <a:t>9 </a:t>
            </a:r>
            <a:r>
              <a:rPr lang="en-US" dirty="0"/>
              <a:t> </a:t>
            </a:r>
            <a:r>
              <a:rPr lang="en-US" dirty="0">
                <a:solidFill>
                  <a:srgbClr val="002060"/>
                </a:solidFill>
              </a:rPr>
              <a:t>Much more then, </a:t>
            </a:r>
            <a:r>
              <a:rPr lang="en-US" b="1" dirty="0">
                <a:solidFill>
                  <a:srgbClr val="002060"/>
                </a:solidFill>
              </a:rPr>
              <a:t>being now </a:t>
            </a:r>
            <a:r>
              <a:rPr lang="en-US" b="1" u="sng" dirty="0">
                <a:solidFill>
                  <a:schemeClr val="accent4">
                    <a:lumMod val="75000"/>
                  </a:schemeClr>
                </a:solidFill>
              </a:rPr>
              <a:t>justified</a:t>
            </a:r>
            <a:r>
              <a:rPr lang="en-US" b="1" dirty="0">
                <a:solidFill>
                  <a:srgbClr val="002060"/>
                </a:solidFill>
              </a:rPr>
              <a:t> </a:t>
            </a:r>
            <a:r>
              <a:rPr lang="en-US" b="1" dirty="0" smtClean="0">
                <a:solidFill>
                  <a:srgbClr val="002060"/>
                </a:solidFill>
              </a:rPr>
              <a:t>by </a:t>
            </a:r>
            <a:br>
              <a:rPr lang="en-US" b="1" dirty="0" smtClean="0">
                <a:solidFill>
                  <a:srgbClr val="002060"/>
                </a:solidFill>
              </a:rPr>
            </a:br>
            <a:r>
              <a:rPr lang="en-US" b="1" dirty="0" smtClean="0">
                <a:solidFill>
                  <a:srgbClr val="002060"/>
                </a:solidFill>
              </a:rPr>
              <a:t>his </a:t>
            </a:r>
            <a:r>
              <a:rPr lang="en-US" b="1" dirty="0">
                <a:solidFill>
                  <a:srgbClr val="002060"/>
                </a:solidFill>
              </a:rPr>
              <a:t>blood</a:t>
            </a:r>
            <a:r>
              <a:rPr lang="en-US" dirty="0">
                <a:solidFill>
                  <a:srgbClr val="002060"/>
                </a:solidFill>
              </a:rPr>
              <a:t>, </a:t>
            </a:r>
            <a:r>
              <a:rPr lang="en-US" dirty="0">
                <a:solidFill>
                  <a:schemeClr val="tx1">
                    <a:lumMod val="85000"/>
                    <a:lumOff val="15000"/>
                  </a:schemeClr>
                </a:solidFill>
              </a:rPr>
              <a:t>[at that moment of baptism]</a:t>
            </a:r>
            <a:r>
              <a:rPr lang="en-US" b="1" dirty="0">
                <a:solidFill>
                  <a:schemeClr val="bg2">
                    <a:lumMod val="25000"/>
                  </a:schemeClr>
                </a:solidFill>
              </a:rPr>
              <a:t> </a:t>
            </a:r>
            <a:r>
              <a:rPr lang="en-US" b="1" u="sng" dirty="0" smtClean="0">
                <a:solidFill>
                  <a:srgbClr val="002060"/>
                </a:solidFill>
              </a:rPr>
              <a:t>we </a:t>
            </a:r>
            <a:br>
              <a:rPr lang="en-US" b="1" u="sng" dirty="0" smtClean="0">
                <a:solidFill>
                  <a:srgbClr val="002060"/>
                </a:solidFill>
              </a:rPr>
            </a:br>
            <a:r>
              <a:rPr lang="en-US" b="1" u="sng" dirty="0" smtClean="0">
                <a:solidFill>
                  <a:srgbClr val="002060"/>
                </a:solidFill>
              </a:rPr>
              <a:t>shall </a:t>
            </a:r>
            <a:r>
              <a:rPr lang="en-US" b="1" u="sng" dirty="0">
                <a:solidFill>
                  <a:srgbClr val="002060"/>
                </a:solidFill>
              </a:rPr>
              <a:t>be saved</a:t>
            </a:r>
            <a:r>
              <a:rPr lang="en-US" dirty="0">
                <a:solidFill>
                  <a:srgbClr val="002060"/>
                </a:solidFill>
              </a:rPr>
              <a:t> from wrath through him.  </a:t>
            </a:r>
          </a:p>
          <a:p>
            <a:endParaRPr lang="en-US" dirty="0">
              <a:solidFill>
                <a:srgbClr val="002060"/>
              </a:solidFill>
            </a:endParaRPr>
          </a:p>
          <a:p>
            <a:pPr marL="0" indent="0">
              <a:buNone/>
            </a:pPr>
            <a:endParaRPr lang="en-US" i="1" dirty="0">
              <a:solidFill>
                <a:srgbClr val="002060"/>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7</a:t>
            </a:fld>
            <a:endParaRPr lang="en-US" dirty="0"/>
          </a:p>
        </p:txBody>
      </p:sp>
      <p:sp>
        <p:nvSpPr>
          <p:cNvPr id="6" name="Title 1">
            <a:extLst>
              <a:ext uri="{FF2B5EF4-FFF2-40B4-BE49-F238E27FC236}">
                <a16:creationId xmlns="" xmlns:a16="http://schemas.microsoft.com/office/drawing/2014/main" id="{89258122-C1FD-48E9-A160-EA23CE26434F}"/>
              </a:ext>
            </a:extLst>
          </p:cNvPr>
          <p:cNvSpPr txBox="1">
            <a:spLocks/>
          </p:cNvSpPr>
          <p:nvPr/>
        </p:nvSpPr>
        <p:spPr>
          <a:xfrm>
            <a:off x="0" y="6153912"/>
            <a:ext cx="12256126" cy="943620"/>
          </a:xfrm>
          <a:prstGeom prst="rect">
            <a:avLst/>
          </a:prstGeom>
        </p:spPr>
        <p:txBody>
          <a:bodyPr vert="horz" lIns="91440" tIns="45720" rIns="91440" bIns="45720" rtlCol="0" anchor="t">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3600" b="1" u="sng" dirty="0" smtClean="0">
                <a:solidFill>
                  <a:srgbClr val="7030A0"/>
                </a:solidFill>
                <a:effectLst>
                  <a:glow rad="127000">
                    <a:schemeClr val="bg1"/>
                  </a:glow>
                </a:effectLst>
              </a:rPr>
              <a:t>after</a:t>
            </a:r>
            <a:r>
              <a:rPr lang="en-CA" sz="3600" b="1" dirty="0" smtClean="0">
                <a:solidFill>
                  <a:srgbClr val="C00000"/>
                </a:solidFill>
                <a:effectLst>
                  <a:glow rad="127000">
                    <a:schemeClr val="bg1"/>
                  </a:glow>
                </a:effectLst>
              </a:rPr>
              <a:t>  baptism  there  is  </a:t>
            </a:r>
            <a:r>
              <a:rPr lang="en-CA" sz="3600" b="1" dirty="0" smtClean="0">
                <a:solidFill>
                  <a:srgbClr val="C00000"/>
                </a:solidFill>
                <a:effectLst>
                  <a:glow rad="127000">
                    <a:srgbClr val="FFFF00"/>
                  </a:glow>
                </a:effectLst>
              </a:rPr>
              <a:t>more  to  learn!</a:t>
            </a:r>
            <a:endParaRPr lang="en-CA" sz="3600" b="1" dirty="0">
              <a:solidFill>
                <a:srgbClr val="C00000"/>
              </a:solidFill>
              <a:effectLst>
                <a:glow rad="127000">
                  <a:srgbClr val="FFFF00"/>
                </a:glow>
              </a:effectLst>
            </a:endParaRPr>
          </a:p>
        </p:txBody>
      </p:sp>
    </p:spTree>
    <p:extLst>
      <p:ext uri="{BB962C8B-B14F-4D97-AF65-F5344CB8AC3E}">
        <p14:creationId xmlns:p14="http://schemas.microsoft.com/office/powerpoint/2010/main" val="3514403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1260958" y="141498"/>
            <a:ext cx="9605635"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C00000"/>
                </a:solidFill>
              </a:rPr>
              <a:t>John 3:36</a:t>
            </a:r>
            <a:r>
              <a:rPr lang="en-CA" sz="3100" cap="none" dirty="0" smtClean="0">
                <a:solidFill>
                  <a:schemeClr val="accent6">
                    <a:lumMod val="75000"/>
                  </a:schemeClr>
                </a:solidFill>
              </a:rPr>
              <a:t>[a]</a:t>
            </a:r>
            <a:r>
              <a:rPr lang="en-CA" sz="4000" b="1" cap="none" dirty="0" smtClean="0">
                <a:solidFill>
                  <a:srgbClr val="C00000"/>
                </a:solidFill>
              </a:rPr>
              <a:t>  Sums  Up  One  Thought</a:t>
            </a:r>
            <a:br>
              <a:rPr lang="en-CA" sz="4000" b="1" cap="none" dirty="0" smtClean="0">
                <a:solidFill>
                  <a:srgbClr val="C00000"/>
                </a:solidFill>
              </a:rPr>
            </a:br>
            <a:r>
              <a:rPr lang="en-CA" sz="3100" cap="none" dirty="0" smtClean="0">
                <a:solidFill>
                  <a:schemeClr val="tx1">
                    <a:lumMod val="85000"/>
                    <a:lumOff val="15000"/>
                  </a:schemeClr>
                </a:solidFill>
              </a:rPr>
              <a:t>(Comparing Several Scripture Versions – Part 1)</a:t>
            </a:r>
            <a:r>
              <a:rPr lang="en-CA" sz="3100" dirty="0" smtClean="0">
                <a:solidFill>
                  <a:schemeClr val="tx1">
                    <a:lumMod val="85000"/>
                    <a:lumOff val="15000"/>
                  </a:schemeClr>
                </a:solidFill>
              </a:rPr>
              <a:t> </a:t>
            </a:r>
            <a:endParaRPr lang="en-CA" sz="3100" dirty="0">
              <a:solidFill>
                <a:schemeClr val="tx1">
                  <a:lumMod val="85000"/>
                  <a:lumOff val="15000"/>
                </a:schemeClr>
              </a:solidFill>
            </a:endParaRPr>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962527" y="1362919"/>
            <a:ext cx="3503596" cy="1630538"/>
          </a:xfrm>
          <a:solidFill>
            <a:schemeClr val="accent5">
              <a:lumMod val="20000"/>
              <a:lumOff val="80000"/>
            </a:schemeClr>
          </a:solidFill>
          <a:scene3d>
            <a:camera prst="orthographicFront"/>
            <a:lightRig rig="threePt" dir="t"/>
          </a:scene3d>
          <a:sp3d>
            <a:bevelT/>
          </a:sp3d>
        </p:spPr>
        <p:txBody>
          <a:bodyPr>
            <a:normAutofit/>
            <a:sp3d extrusionH="57150">
              <a:bevelT w="38100" h="38100"/>
            </a:sp3d>
          </a:bodyPr>
          <a:lstStyle/>
          <a:p>
            <a:pPr marL="0" indent="0">
              <a:buNone/>
            </a:pPr>
            <a:r>
              <a:rPr lang="en-US" sz="2300" b="1" dirty="0" smtClean="0">
                <a:solidFill>
                  <a:srgbClr val="C00000"/>
                </a:solidFill>
              </a:rPr>
              <a:t>J</a:t>
            </a:r>
            <a:r>
              <a:rPr lang="en-US" sz="2300" b="1" u="sng" dirty="0" smtClean="0">
                <a:solidFill>
                  <a:srgbClr val="C00000"/>
                </a:solidFill>
              </a:rPr>
              <a:t>ohn 3:36</a:t>
            </a:r>
            <a:r>
              <a:rPr lang="en-US" sz="2300" b="1" dirty="0" smtClean="0">
                <a:solidFill>
                  <a:srgbClr val="C00000"/>
                </a:solidFill>
              </a:rPr>
              <a:t>  </a:t>
            </a:r>
            <a:r>
              <a:rPr lang="en-US" dirty="0" smtClean="0">
                <a:solidFill>
                  <a:schemeClr val="accent6">
                    <a:lumMod val="75000"/>
                  </a:schemeClr>
                </a:solidFill>
              </a:rPr>
              <a:t>[1</a:t>
            </a:r>
            <a:r>
              <a:rPr lang="en-US" baseline="30000" dirty="0" smtClean="0">
                <a:solidFill>
                  <a:schemeClr val="accent6">
                    <a:lumMod val="75000"/>
                  </a:schemeClr>
                </a:solidFill>
              </a:rPr>
              <a:t>st</a:t>
            </a:r>
            <a:r>
              <a:rPr lang="en-US" dirty="0" smtClean="0">
                <a:solidFill>
                  <a:schemeClr val="accent6">
                    <a:lumMod val="75000"/>
                  </a:schemeClr>
                </a:solidFill>
              </a:rPr>
              <a:t> Part - </a:t>
            </a:r>
            <a:r>
              <a:rPr lang="en-US" i="1" dirty="0" smtClean="0">
                <a:solidFill>
                  <a:schemeClr val="accent6">
                    <a:lumMod val="75000"/>
                  </a:schemeClr>
                </a:solidFill>
              </a:rPr>
              <a:t>KJV</a:t>
            </a:r>
            <a:r>
              <a:rPr lang="en-US" dirty="0" smtClean="0">
                <a:solidFill>
                  <a:schemeClr val="accent6">
                    <a:lumMod val="75000"/>
                  </a:schemeClr>
                </a:solidFill>
              </a:rPr>
              <a:t>]</a:t>
            </a:r>
          </a:p>
          <a:p>
            <a:r>
              <a:rPr lang="en-US" sz="2200" dirty="0">
                <a:solidFill>
                  <a:srgbClr val="002060"/>
                </a:solidFill>
              </a:rPr>
              <a:t>He that believeth on the </a:t>
            </a:r>
            <a:r>
              <a:rPr lang="en-US" sz="2200" dirty="0" smtClean="0">
                <a:solidFill>
                  <a:srgbClr val="002060"/>
                </a:solidFill>
              </a:rPr>
              <a:t/>
            </a:r>
            <a:br>
              <a:rPr lang="en-US" sz="2200" dirty="0" smtClean="0">
                <a:solidFill>
                  <a:srgbClr val="002060"/>
                </a:solidFill>
              </a:rPr>
            </a:br>
            <a:r>
              <a:rPr lang="en-US" sz="2200" dirty="0" smtClean="0">
                <a:solidFill>
                  <a:srgbClr val="002060"/>
                </a:solidFill>
              </a:rPr>
              <a:t>Son hath </a:t>
            </a:r>
            <a:r>
              <a:rPr lang="en-US" sz="2200" b="1" u="sng" dirty="0">
                <a:solidFill>
                  <a:srgbClr val="002060"/>
                </a:solidFill>
              </a:rPr>
              <a:t>everlastin</a:t>
            </a:r>
            <a:r>
              <a:rPr lang="en-US" sz="2200" b="1" dirty="0">
                <a:solidFill>
                  <a:srgbClr val="002060"/>
                </a:solidFill>
              </a:rPr>
              <a:t>g </a:t>
            </a:r>
            <a:r>
              <a:rPr lang="en-US" sz="2200" b="1" u="sng" dirty="0">
                <a:solidFill>
                  <a:srgbClr val="002060"/>
                </a:solidFill>
              </a:rPr>
              <a:t>life</a:t>
            </a:r>
            <a:r>
              <a:rPr lang="en-US" sz="2200" dirty="0">
                <a:solidFill>
                  <a:srgbClr val="002060"/>
                </a:solidFill>
              </a:rPr>
              <a:t>:  </a:t>
            </a:r>
            <a:r>
              <a:rPr lang="en-CA" sz="2200" dirty="0" smtClean="0"/>
              <a:t> </a:t>
            </a:r>
            <a:endParaRPr lang="en-US" sz="2200" i="1" dirty="0">
              <a:solidFill>
                <a:srgbClr val="002060"/>
              </a:solidFill>
            </a:endParaRPr>
          </a:p>
          <a:p>
            <a:pPr marL="0" indent="0">
              <a:buNone/>
            </a:pPr>
            <a:endParaRPr lang="en-US" sz="2300" b="1" u="sng" dirty="0">
              <a:solidFill>
                <a:srgbClr val="C00000"/>
              </a:solidFill>
            </a:endParaRPr>
          </a:p>
          <a:p>
            <a:pPr marL="0" indent="0">
              <a:buNone/>
            </a:pPr>
            <a:endParaRPr lang="en-US" i="1" dirty="0">
              <a:solidFill>
                <a:srgbClr val="002060"/>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8</a:t>
            </a:fld>
            <a:endParaRPr lang="en-US" dirty="0"/>
          </a:p>
        </p:txBody>
      </p:sp>
      <p:sp>
        <p:nvSpPr>
          <p:cNvPr id="6" name="Content Placeholder 3">
            <a:extLst>
              <a:ext uri="{FF2B5EF4-FFF2-40B4-BE49-F238E27FC236}">
                <a16:creationId xmlns="" xmlns:a16="http://schemas.microsoft.com/office/drawing/2014/main" id="{984C7F47-38F2-4B8C-AE62-7DC59E4FECFB}"/>
              </a:ext>
            </a:extLst>
          </p:cNvPr>
          <p:cNvSpPr txBox="1">
            <a:spLocks/>
          </p:cNvSpPr>
          <p:nvPr/>
        </p:nvSpPr>
        <p:spPr>
          <a:xfrm>
            <a:off x="4666163" y="1353954"/>
            <a:ext cx="7525838" cy="4844715"/>
          </a:xfrm>
          <a:prstGeom prst="rect">
            <a:avLst/>
          </a:prstGeom>
        </p:spPr>
        <p:txBody>
          <a:bodyPr vert="horz" lIns="91440" tIns="45720" rIns="91440" bIns="45720" rtlCol="0">
            <a:normAutofit fontScale="92500" lnSpcReduction="10000"/>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500" b="1" dirty="0" smtClean="0">
                <a:solidFill>
                  <a:schemeClr val="accent6">
                    <a:lumMod val="75000"/>
                  </a:schemeClr>
                </a:solidFill>
              </a:rPr>
              <a:t>J</a:t>
            </a:r>
            <a:r>
              <a:rPr lang="en-US" sz="2500" b="1" u="sng" dirty="0" smtClean="0">
                <a:solidFill>
                  <a:schemeClr val="accent6">
                    <a:lumMod val="75000"/>
                  </a:schemeClr>
                </a:solidFill>
              </a:rPr>
              <a:t>ohn 3:36</a:t>
            </a:r>
            <a:r>
              <a:rPr lang="en-US" sz="2500" b="1" dirty="0" smtClean="0">
                <a:solidFill>
                  <a:schemeClr val="accent6">
                    <a:lumMod val="75000"/>
                  </a:schemeClr>
                </a:solidFill>
              </a:rPr>
              <a:t>  </a:t>
            </a:r>
            <a:r>
              <a:rPr lang="en-US" sz="2200" dirty="0" smtClean="0">
                <a:solidFill>
                  <a:schemeClr val="accent6">
                    <a:lumMod val="75000"/>
                  </a:schemeClr>
                </a:solidFill>
              </a:rPr>
              <a:t>[1</a:t>
            </a:r>
            <a:r>
              <a:rPr lang="en-US" sz="2200" baseline="30000" dirty="0" smtClean="0">
                <a:solidFill>
                  <a:schemeClr val="accent6">
                    <a:lumMod val="75000"/>
                  </a:schemeClr>
                </a:solidFill>
              </a:rPr>
              <a:t>st</a:t>
            </a:r>
            <a:r>
              <a:rPr lang="en-US" sz="2200" dirty="0" smtClean="0">
                <a:solidFill>
                  <a:schemeClr val="accent6">
                    <a:lumMod val="75000"/>
                  </a:schemeClr>
                </a:solidFill>
              </a:rPr>
              <a:t> Part – Other Versions]</a:t>
            </a:r>
          </a:p>
          <a:p>
            <a:pPr marL="342900" indent="-342900">
              <a:buFont typeface="+mj-lt"/>
              <a:buAutoNum type="arabicParenR"/>
            </a:pPr>
            <a:r>
              <a:rPr lang="en-US" sz="1900" dirty="0">
                <a:solidFill>
                  <a:srgbClr val="002060"/>
                </a:solidFill>
              </a:rPr>
              <a:t>Whoever believes in the Son has </a:t>
            </a:r>
            <a:r>
              <a:rPr lang="en-US" sz="1900" b="1" u="sng" dirty="0">
                <a:solidFill>
                  <a:srgbClr val="002060"/>
                </a:solidFill>
              </a:rPr>
              <a:t>eternal life</a:t>
            </a:r>
            <a:r>
              <a:rPr lang="en-US" sz="1900" dirty="0">
                <a:solidFill>
                  <a:srgbClr val="002060"/>
                </a:solidFill>
              </a:rPr>
              <a:t>,  </a:t>
            </a:r>
            <a:r>
              <a:rPr lang="en-US" sz="1900" i="1" dirty="0">
                <a:solidFill>
                  <a:schemeClr val="tx1">
                    <a:lumMod val="85000"/>
                    <a:lumOff val="15000"/>
                  </a:schemeClr>
                </a:solidFill>
              </a:rPr>
              <a:t>NIV</a:t>
            </a:r>
          </a:p>
          <a:p>
            <a:pPr marL="342900" indent="-342900">
              <a:buFont typeface="+mj-lt"/>
              <a:buAutoNum type="arabicParenR"/>
            </a:pPr>
            <a:r>
              <a:rPr lang="en-US" sz="1900" dirty="0">
                <a:solidFill>
                  <a:srgbClr val="002060"/>
                </a:solidFill>
              </a:rPr>
              <a:t>He who believes in the Son has </a:t>
            </a:r>
            <a:r>
              <a:rPr lang="en-US" sz="1900" b="1" u="sng" dirty="0">
                <a:solidFill>
                  <a:srgbClr val="002060"/>
                </a:solidFill>
              </a:rPr>
              <a:t>everlastin</a:t>
            </a:r>
            <a:r>
              <a:rPr lang="en-US" sz="1900" b="1" dirty="0">
                <a:solidFill>
                  <a:srgbClr val="002060"/>
                </a:solidFill>
              </a:rPr>
              <a:t>g </a:t>
            </a:r>
            <a:r>
              <a:rPr lang="en-US" sz="1900" b="1" u="sng" dirty="0">
                <a:solidFill>
                  <a:srgbClr val="002060"/>
                </a:solidFill>
              </a:rPr>
              <a:t>life</a:t>
            </a:r>
            <a:r>
              <a:rPr lang="en-US" sz="1900" dirty="0" smtClean="0">
                <a:solidFill>
                  <a:srgbClr val="002060"/>
                </a:solidFill>
              </a:rPr>
              <a:t>;  </a:t>
            </a:r>
            <a:r>
              <a:rPr lang="en-US" sz="1900" i="1" dirty="0">
                <a:solidFill>
                  <a:schemeClr val="tx1">
                    <a:lumMod val="85000"/>
                    <a:lumOff val="15000"/>
                  </a:schemeClr>
                </a:solidFill>
              </a:rPr>
              <a:t>NKJV</a:t>
            </a:r>
          </a:p>
          <a:p>
            <a:pPr marL="342900" indent="-342900">
              <a:buFont typeface="+mj-lt"/>
              <a:buAutoNum type="arabicParenR"/>
            </a:pPr>
            <a:r>
              <a:rPr lang="en-US" sz="1900" dirty="0" smtClean="0">
                <a:solidFill>
                  <a:srgbClr val="002060"/>
                </a:solidFill>
              </a:rPr>
              <a:t>The man believing to the Son has </a:t>
            </a:r>
            <a:r>
              <a:rPr lang="en-US" sz="1900" b="1" u="sng" dirty="0" smtClean="0">
                <a:solidFill>
                  <a:srgbClr val="002060"/>
                </a:solidFill>
              </a:rPr>
              <a:t>life continual</a:t>
            </a:r>
            <a:r>
              <a:rPr lang="en-US" sz="1900" dirty="0" smtClean="0">
                <a:solidFill>
                  <a:srgbClr val="002060"/>
                </a:solidFill>
              </a:rPr>
              <a:t>;   </a:t>
            </a:r>
            <a:r>
              <a:rPr lang="en-US" sz="1900" i="1" dirty="0" smtClean="0">
                <a:solidFill>
                  <a:schemeClr val="tx1">
                    <a:lumMod val="85000"/>
                    <a:lumOff val="15000"/>
                  </a:schemeClr>
                </a:solidFill>
              </a:rPr>
              <a:t>ANT</a:t>
            </a:r>
            <a:endParaRPr lang="en-US" sz="1900" i="1" dirty="0">
              <a:solidFill>
                <a:schemeClr val="tx1">
                  <a:lumMod val="85000"/>
                  <a:lumOff val="15000"/>
                </a:schemeClr>
              </a:solidFill>
            </a:endParaRPr>
          </a:p>
          <a:p>
            <a:pPr marL="342900" indent="-342900">
              <a:buFont typeface="+mj-lt"/>
              <a:buAutoNum type="arabicParenR"/>
            </a:pPr>
            <a:r>
              <a:rPr lang="en-US" sz="1900" dirty="0">
                <a:solidFill>
                  <a:srgbClr val="002060"/>
                </a:solidFill>
              </a:rPr>
              <a:t>He that believeth on the Son hath </a:t>
            </a:r>
            <a:r>
              <a:rPr lang="en-US" sz="1900" b="1" u="sng" dirty="0">
                <a:solidFill>
                  <a:srgbClr val="002060"/>
                </a:solidFill>
              </a:rPr>
              <a:t>eternal life</a:t>
            </a:r>
            <a:r>
              <a:rPr lang="en-US" sz="1900" dirty="0">
                <a:solidFill>
                  <a:srgbClr val="002060"/>
                </a:solidFill>
              </a:rPr>
              <a:t>;  </a:t>
            </a:r>
            <a:r>
              <a:rPr lang="en-US" sz="1900" i="1" dirty="0">
                <a:solidFill>
                  <a:schemeClr val="tx1">
                    <a:lumMod val="85000"/>
                    <a:lumOff val="15000"/>
                  </a:schemeClr>
                </a:solidFill>
              </a:rPr>
              <a:t>ASV</a:t>
            </a:r>
          </a:p>
          <a:p>
            <a:pPr marL="342900" indent="-342900">
              <a:buFont typeface="+mj-lt"/>
              <a:buAutoNum type="arabicParenR"/>
            </a:pPr>
            <a:r>
              <a:rPr lang="en-US" sz="1900" dirty="0">
                <a:solidFill>
                  <a:srgbClr val="002060"/>
                </a:solidFill>
              </a:rPr>
              <a:t>He who believes in the Son has </a:t>
            </a:r>
            <a:r>
              <a:rPr lang="en-US" sz="1900" b="1" u="sng" dirty="0">
                <a:solidFill>
                  <a:srgbClr val="002060"/>
                </a:solidFill>
              </a:rPr>
              <a:t>eternal life</a:t>
            </a:r>
            <a:r>
              <a:rPr lang="en-US" sz="1900" dirty="0">
                <a:solidFill>
                  <a:srgbClr val="002060"/>
                </a:solidFill>
              </a:rPr>
              <a:t>;  </a:t>
            </a:r>
            <a:r>
              <a:rPr lang="en-US" sz="1900" i="1" dirty="0">
                <a:solidFill>
                  <a:schemeClr val="tx1">
                    <a:lumMod val="85000"/>
                    <a:lumOff val="15000"/>
                  </a:schemeClr>
                </a:solidFill>
              </a:rPr>
              <a:t>NAS</a:t>
            </a:r>
          </a:p>
          <a:p>
            <a:pPr marL="342900" indent="-342900">
              <a:buFont typeface="+mj-lt"/>
              <a:buAutoNum type="arabicParenR"/>
            </a:pPr>
            <a:r>
              <a:rPr lang="en-US" sz="1900" dirty="0">
                <a:solidFill>
                  <a:srgbClr val="002060"/>
                </a:solidFill>
              </a:rPr>
              <a:t>And all who believe in </a:t>
            </a:r>
            <a:r>
              <a:rPr lang="en-US" sz="1900" dirty="0" err="1" smtClean="0">
                <a:solidFill>
                  <a:srgbClr val="002060"/>
                </a:solidFill>
              </a:rPr>
              <a:t>Yahuwa’s</a:t>
            </a:r>
            <a:r>
              <a:rPr lang="en-US" sz="1900" dirty="0" smtClean="0">
                <a:solidFill>
                  <a:srgbClr val="002060"/>
                </a:solidFill>
              </a:rPr>
              <a:t> </a:t>
            </a:r>
            <a:r>
              <a:rPr lang="en-US" sz="1900" dirty="0">
                <a:solidFill>
                  <a:srgbClr val="002060"/>
                </a:solidFill>
              </a:rPr>
              <a:t>Son have </a:t>
            </a:r>
            <a:r>
              <a:rPr lang="en-US" sz="1900" b="1" u="sng" dirty="0">
                <a:solidFill>
                  <a:srgbClr val="002060"/>
                </a:solidFill>
              </a:rPr>
              <a:t>eternal life</a:t>
            </a:r>
            <a:r>
              <a:rPr lang="en-US" sz="1900" dirty="0" smtClean="0">
                <a:solidFill>
                  <a:srgbClr val="002060"/>
                </a:solidFill>
              </a:rPr>
              <a:t>.  </a:t>
            </a:r>
            <a:r>
              <a:rPr lang="en-US" sz="1900" i="1" dirty="0">
                <a:solidFill>
                  <a:schemeClr val="tx1">
                    <a:lumMod val="85000"/>
                    <a:lumOff val="15000"/>
                  </a:schemeClr>
                </a:solidFill>
              </a:rPr>
              <a:t>NLT</a:t>
            </a:r>
          </a:p>
          <a:p>
            <a:pPr marL="342900" indent="-342900">
              <a:buFont typeface="+mj-lt"/>
              <a:buAutoNum type="arabicParenR"/>
            </a:pPr>
            <a:r>
              <a:rPr lang="en-US" sz="1900" dirty="0">
                <a:solidFill>
                  <a:srgbClr val="002060"/>
                </a:solidFill>
              </a:rPr>
              <a:t>He who believes in the Son has </a:t>
            </a:r>
            <a:r>
              <a:rPr lang="en-US" sz="1900" b="1" u="sng" dirty="0">
                <a:solidFill>
                  <a:srgbClr val="002060"/>
                </a:solidFill>
              </a:rPr>
              <a:t>eternal life</a:t>
            </a:r>
            <a:r>
              <a:rPr lang="en-US" sz="1900" dirty="0" smtClean="0">
                <a:solidFill>
                  <a:srgbClr val="002060"/>
                </a:solidFill>
              </a:rPr>
              <a:t>;  </a:t>
            </a:r>
            <a:r>
              <a:rPr lang="en-US" sz="1900" i="1" dirty="0">
                <a:solidFill>
                  <a:schemeClr val="tx1">
                    <a:lumMod val="85000"/>
                    <a:lumOff val="15000"/>
                  </a:schemeClr>
                </a:solidFill>
              </a:rPr>
              <a:t>RSV</a:t>
            </a:r>
          </a:p>
          <a:p>
            <a:pPr marL="342900" indent="-342900">
              <a:buFont typeface="+mj-lt"/>
              <a:buAutoNum type="arabicParenR"/>
            </a:pPr>
            <a:r>
              <a:rPr lang="en-US" sz="1900" dirty="0">
                <a:solidFill>
                  <a:srgbClr val="002060"/>
                </a:solidFill>
              </a:rPr>
              <a:t>Whoever believes in the Son has </a:t>
            </a:r>
            <a:r>
              <a:rPr lang="en-US" sz="1900" b="1" u="sng" dirty="0">
                <a:solidFill>
                  <a:srgbClr val="002060"/>
                </a:solidFill>
              </a:rPr>
              <a:t>eternal life</a:t>
            </a:r>
            <a:r>
              <a:rPr lang="en-US" sz="1900" dirty="0" smtClean="0">
                <a:solidFill>
                  <a:srgbClr val="002060"/>
                </a:solidFill>
              </a:rPr>
              <a:t>;  </a:t>
            </a:r>
            <a:r>
              <a:rPr lang="en-US" sz="1900" i="1" dirty="0">
                <a:solidFill>
                  <a:schemeClr val="tx1">
                    <a:lumMod val="85000"/>
                    <a:lumOff val="15000"/>
                  </a:schemeClr>
                </a:solidFill>
              </a:rPr>
              <a:t>TEV</a:t>
            </a:r>
          </a:p>
          <a:p>
            <a:pPr marL="342900" indent="-342900">
              <a:buFont typeface="+mj-lt"/>
              <a:buAutoNum type="arabicParenR"/>
            </a:pPr>
            <a:r>
              <a:rPr lang="en-US" sz="1900" dirty="0">
                <a:solidFill>
                  <a:srgbClr val="002060"/>
                </a:solidFill>
              </a:rPr>
              <a:t>And all who trust </a:t>
            </a:r>
            <a:r>
              <a:rPr lang="en-US" sz="1900" dirty="0" smtClean="0">
                <a:solidFill>
                  <a:srgbClr val="002060"/>
                </a:solidFill>
              </a:rPr>
              <a:t>him-</a:t>
            </a:r>
            <a:r>
              <a:rPr lang="en-US" sz="1900" dirty="0">
                <a:solidFill>
                  <a:srgbClr val="002060"/>
                </a:solidFill>
              </a:rPr>
              <a:t> </a:t>
            </a:r>
            <a:r>
              <a:rPr lang="en-US" sz="1900" dirty="0" err="1">
                <a:solidFill>
                  <a:srgbClr val="002060"/>
                </a:solidFill>
              </a:rPr>
              <a:t>Yahuwa’s</a:t>
            </a:r>
            <a:r>
              <a:rPr lang="en-US" sz="1900" dirty="0" smtClean="0">
                <a:solidFill>
                  <a:srgbClr val="002060"/>
                </a:solidFill>
              </a:rPr>
              <a:t> </a:t>
            </a:r>
            <a:r>
              <a:rPr lang="en-US" sz="1900" dirty="0">
                <a:solidFill>
                  <a:srgbClr val="002060"/>
                </a:solidFill>
              </a:rPr>
              <a:t>Son-to save them have </a:t>
            </a:r>
            <a:r>
              <a:rPr lang="en-US" sz="1900" b="1" u="sng" dirty="0">
                <a:solidFill>
                  <a:srgbClr val="002060"/>
                </a:solidFill>
              </a:rPr>
              <a:t>eternal life</a:t>
            </a:r>
            <a:r>
              <a:rPr lang="en-US" sz="1900" dirty="0" smtClean="0">
                <a:solidFill>
                  <a:srgbClr val="002060"/>
                </a:solidFill>
              </a:rPr>
              <a:t>;  </a:t>
            </a:r>
            <a:r>
              <a:rPr lang="en-US" sz="1900" i="1" dirty="0">
                <a:solidFill>
                  <a:schemeClr val="tx1">
                    <a:lumMod val="85000"/>
                    <a:lumOff val="15000"/>
                  </a:schemeClr>
                </a:solidFill>
              </a:rPr>
              <a:t>TLB</a:t>
            </a:r>
          </a:p>
          <a:p>
            <a:pPr marL="342900" indent="-342900">
              <a:buFont typeface="+mj-lt"/>
              <a:buAutoNum type="arabicParenR"/>
            </a:pPr>
            <a:r>
              <a:rPr lang="en-US" sz="1900" dirty="0">
                <a:solidFill>
                  <a:srgbClr val="002060"/>
                </a:solidFill>
              </a:rPr>
              <a:t>He who believes in the Son possesses </a:t>
            </a:r>
            <a:r>
              <a:rPr lang="en-US" sz="1900" b="1" u="sng" dirty="0">
                <a:solidFill>
                  <a:srgbClr val="002060"/>
                </a:solidFill>
              </a:rPr>
              <a:t>everlastin</a:t>
            </a:r>
            <a:r>
              <a:rPr lang="en-US" sz="1900" b="1" dirty="0">
                <a:solidFill>
                  <a:srgbClr val="002060"/>
                </a:solidFill>
              </a:rPr>
              <a:t>g </a:t>
            </a:r>
            <a:r>
              <a:rPr lang="en-US" sz="1900" b="1" u="sng" dirty="0">
                <a:solidFill>
                  <a:srgbClr val="002060"/>
                </a:solidFill>
              </a:rPr>
              <a:t>life</a:t>
            </a:r>
            <a:r>
              <a:rPr lang="en-US" sz="1900" dirty="0">
                <a:solidFill>
                  <a:srgbClr val="002060"/>
                </a:solidFill>
              </a:rPr>
              <a:t> …  </a:t>
            </a:r>
            <a:r>
              <a:rPr lang="en-US" sz="1900" i="1" dirty="0">
                <a:solidFill>
                  <a:schemeClr val="tx1">
                    <a:lumMod val="85000"/>
                    <a:lumOff val="15000"/>
                  </a:schemeClr>
                </a:solidFill>
              </a:rPr>
              <a:t>ISR</a:t>
            </a:r>
          </a:p>
          <a:p>
            <a:pPr marL="0" indent="0">
              <a:buFont typeface="Arial" panose="020B0604020202020204" pitchFamily="34" charset="0"/>
              <a:buNone/>
            </a:pPr>
            <a:endParaRPr lang="en-US" sz="2300" b="1" u="sng" dirty="0" smtClean="0">
              <a:solidFill>
                <a:srgbClr val="C00000"/>
              </a:solidFill>
            </a:endParaRPr>
          </a:p>
          <a:p>
            <a:pPr marL="0" indent="0">
              <a:buFont typeface="Arial" panose="020B0604020202020204" pitchFamily="34" charset="0"/>
              <a:buNone/>
            </a:pPr>
            <a:endParaRPr lang="en-US" i="1" dirty="0">
              <a:solidFill>
                <a:srgbClr val="002060"/>
              </a:solidFill>
            </a:endParaRPr>
          </a:p>
        </p:txBody>
      </p:sp>
      <p:pic>
        <p:nvPicPr>
          <p:cNvPr id="8" name="Picture 6" descr="C:\Users\Rae\Desktop\CROWN OF LI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25" y="3216315"/>
            <a:ext cx="3516878" cy="234032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89258122-C1FD-48E9-A160-EA23CE26434F}"/>
              </a:ext>
            </a:extLst>
          </p:cNvPr>
          <p:cNvSpPr txBox="1">
            <a:spLocks/>
          </p:cNvSpPr>
          <p:nvPr/>
        </p:nvSpPr>
        <p:spPr>
          <a:xfrm>
            <a:off x="444212" y="5836337"/>
            <a:ext cx="12022861" cy="943620"/>
          </a:xfrm>
          <a:prstGeom prst="rect">
            <a:avLst/>
          </a:prstGeom>
        </p:spPr>
        <p:txBody>
          <a:bodyPr vert="horz" lIns="91440" tIns="45720" rIns="91440" bIns="45720" rtlCol="0" anchor="t">
            <a:normAutofit fontScale="975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CA" b="1" cap="none" dirty="0" smtClean="0">
                <a:solidFill>
                  <a:srgbClr val="7030A0"/>
                </a:solidFill>
                <a:effectLst>
                  <a:glow rad="127000">
                    <a:schemeClr val="bg1"/>
                  </a:glow>
                </a:effectLst>
              </a:rPr>
              <a:t>This part of John 3:36 </a:t>
            </a:r>
            <a:br>
              <a:rPr lang="en-CA" b="1" cap="none" dirty="0" smtClean="0">
                <a:solidFill>
                  <a:srgbClr val="7030A0"/>
                </a:solidFill>
                <a:effectLst>
                  <a:glow rad="127000">
                    <a:schemeClr val="bg1"/>
                  </a:glow>
                </a:effectLst>
              </a:rPr>
            </a:br>
            <a:r>
              <a:rPr lang="en-CA" b="1" cap="none" dirty="0" smtClean="0">
                <a:solidFill>
                  <a:srgbClr val="7030A0"/>
                </a:solidFill>
                <a:effectLst>
                  <a:glow rad="127000">
                    <a:schemeClr val="bg1"/>
                  </a:glow>
                </a:effectLst>
              </a:rPr>
              <a:t>speaks of “salvation” - </a:t>
            </a:r>
            <a:r>
              <a:rPr lang="en-CA" sz="3700" b="1" cap="none" dirty="0" smtClean="0">
                <a:solidFill>
                  <a:srgbClr val="FF0000"/>
                </a:solidFill>
                <a:effectLst>
                  <a:glow rad="279400">
                    <a:srgbClr val="FFFF00"/>
                  </a:glow>
                </a:effectLst>
              </a:rPr>
              <a:t>NOT</a:t>
            </a:r>
            <a:r>
              <a:rPr lang="en-CA" b="1" cap="none" dirty="0" smtClean="0">
                <a:solidFill>
                  <a:srgbClr val="7030A0"/>
                </a:solidFill>
                <a:effectLst>
                  <a:glow rad="127000">
                    <a:schemeClr val="bg1"/>
                  </a:glow>
                </a:effectLst>
              </a:rPr>
              <a:t> - “once saved – always saved!” </a:t>
            </a:r>
            <a:endParaRPr lang="en-CA" b="1" dirty="0">
              <a:solidFill>
                <a:srgbClr val="7030A0"/>
              </a:solidFill>
              <a:effectLst>
                <a:glow rad="127000">
                  <a:schemeClr val="bg1"/>
                </a:glow>
              </a:effectLst>
            </a:endParaRPr>
          </a:p>
        </p:txBody>
      </p:sp>
    </p:spTree>
    <p:extLst>
      <p:ext uri="{BB962C8B-B14F-4D97-AF65-F5344CB8AC3E}">
        <p14:creationId xmlns:p14="http://schemas.microsoft.com/office/powerpoint/2010/main" val="1694466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258122-C1FD-48E9-A160-EA23CE26434F}"/>
              </a:ext>
            </a:extLst>
          </p:cNvPr>
          <p:cNvSpPr>
            <a:spLocks noGrp="1"/>
          </p:cNvSpPr>
          <p:nvPr>
            <p:ph type="title"/>
          </p:nvPr>
        </p:nvSpPr>
        <p:spPr>
          <a:xfrm>
            <a:off x="261257" y="141498"/>
            <a:ext cx="11605038" cy="1059305"/>
          </a:xfrm>
        </p:spPr>
        <p:txBody>
          <a:bodyPr>
            <a:normAutofit fontScale="90000"/>
            <a:scene3d>
              <a:camera prst="orthographicFront"/>
              <a:lightRig rig="threePt" dir="t"/>
            </a:scene3d>
            <a:sp3d extrusionH="57150">
              <a:bevelT w="38100" h="38100"/>
            </a:sp3d>
          </a:bodyPr>
          <a:lstStyle/>
          <a:p>
            <a:pPr algn="ctr"/>
            <a:r>
              <a:rPr lang="en-CA" sz="4000" b="1" dirty="0" smtClean="0">
                <a:solidFill>
                  <a:srgbClr val="C00000"/>
                </a:solidFill>
              </a:rPr>
              <a:t>Does John 3:36</a:t>
            </a:r>
            <a:r>
              <a:rPr lang="en-CA" sz="3100" cap="none" dirty="0" smtClean="0">
                <a:solidFill>
                  <a:schemeClr val="accent6">
                    <a:lumMod val="75000"/>
                  </a:schemeClr>
                </a:solidFill>
                <a:effectLst>
                  <a:glow rad="127000">
                    <a:srgbClr val="FFFF00"/>
                  </a:glow>
                </a:effectLst>
              </a:rPr>
              <a:t>[b]</a:t>
            </a:r>
            <a:r>
              <a:rPr lang="en-CA" sz="4000" b="1" cap="none" dirty="0">
                <a:solidFill>
                  <a:srgbClr val="C00000"/>
                </a:solidFill>
              </a:rPr>
              <a:t> </a:t>
            </a:r>
            <a:r>
              <a:rPr lang="en-CA" sz="4000" b="1" cap="none" dirty="0" smtClean="0">
                <a:solidFill>
                  <a:srgbClr val="C00000"/>
                </a:solidFill>
              </a:rPr>
              <a:t>in the </a:t>
            </a:r>
            <a:r>
              <a:rPr lang="en-CA" sz="4000" b="1" i="1" cap="none" dirty="0" smtClean="0">
                <a:solidFill>
                  <a:srgbClr val="C00000"/>
                </a:solidFill>
              </a:rPr>
              <a:t>KJV</a:t>
            </a:r>
            <a:r>
              <a:rPr lang="en-CA" sz="4000" b="1" cap="none" dirty="0" smtClean="0">
                <a:solidFill>
                  <a:srgbClr val="C00000"/>
                </a:solidFill>
              </a:rPr>
              <a:t> Agree with </a:t>
            </a:r>
            <a:br>
              <a:rPr lang="en-CA" sz="4000" b="1" cap="none" dirty="0" smtClean="0">
                <a:solidFill>
                  <a:srgbClr val="C00000"/>
                </a:solidFill>
              </a:rPr>
            </a:br>
            <a:r>
              <a:rPr lang="en-CA" sz="3100" u="sng" cap="none" dirty="0" smtClean="0">
                <a:solidFill>
                  <a:schemeClr val="tx1">
                    <a:lumMod val="85000"/>
                    <a:lumOff val="15000"/>
                  </a:schemeClr>
                </a:solidFill>
              </a:rPr>
              <a:t>Several </a:t>
            </a:r>
            <a:r>
              <a:rPr lang="en-CA" sz="3100" b="1" u="sng" cap="none" dirty="0" smtClean="0">
                <a:solidFill>
                  <a:schemeClr val="accent6">
                    <a:lumMod val="75000"/>
                  </a:schemeClr>
                </a:solidFill>
              </a:rPr>
              <a:t>Other</a:t>
            </a:r>
            <a:r>
              <a:rPr lang="en-CA" sz="3100" u="sng" cap="none" dirty="0" smtClean="0">
                <a:solidFill>
                  <a:schemeClr val="tx1">
                    <a:lumMod val="85000"/>
                    <a:lumOff val="15000"/>
                  </a:schemeClr>
                </a:solidFill>
              </a:rPr>
              <a:t> Scripture Versions</a:t>
            </a:r>
            <a:r>
              <a:rPr lang="en-CA" sz="3100" cap="none" dirty="0" smtClean="0">
                <a:solidFill>
                  <a:schemeClr val="tx1">
                    <a:lumMod val="85000"/>
                    <a:lumOff val="15000"/>
                  </a:schemeClr>
                </a:solidFill>
              </a:rPr>
              <a:t>?  Let’s examine Part 2 of John 3:36!</a:t>
            </a:r>
            <a:r>
              <a:rPr lang="en-CA" sz="3100" dirty="0" smtClean="0">
                <a:solidFill>
                  <a:schemeClr val="tx1">
                    <a:lumMod val="85000"/>
                    <a:lumOff val="15000"/>
                  </a:schemeClr>
                </a:solidFill>
              </a:rPr>
              <a:t> </a:t>
            </a:r>
            <a:endParaRPr lang="en-CA" sz="3100" dirty="0">
              <a:solidFill>
                <a:schemeClr val="tx1">
                  <a:lumMod val="85000"/>
                  <a:lumOff val="15000"/>
                </a:schemeClr>
              </a:solidFill>
            </a:endParaRPr>
          </a:p>
        </p:txBody>
      </p:sp>
      <p:sp>
        <p:nvSpPr>
          <p:cNvPr id="4" name="Content Placeholder 3">
            <a:extLst>
              <a:ext uri="{FF2B5EF4-FFF2-40B4-BE49-F238E27FC236}">
                <a16:creationId xmlns="" xmlns:a16="http://schemas.microsoft.com/office/drawing/2014/main" id="{984C7F47-38F2-4B8C-AE62-7DC59E4FECFB}"/>
              </a:ext>
            </a:extLst>
          </p:cNvPr>
          <p:cNvSpPr>
            <a:spLocks noGrp="1"/>
          </p:cNvSpPr>
          <p:nvPr>
            <p:ph sz="half" idx="2"/>
          </p:nvPr>
        </p:nvSpPr>
        <p:spPr>
          <a:xfrm>
            <a:off x="182882" y="1403587"/>
            <a:ext cx="2945329" cy="3033660"/>
          </a:xfrm>
          <a:solidFill>
            <a:schemeClr val="accent2">
              <a:lumMod val="20000"/>
              <a:lumOff val="80000"/>
            </a:schemeClr>
          </a:solidFill>
          <a:scene3d>
            <a:camera prst="orthographicFront"/>
            <a:lightRig rig="threePt" dir="t"/>
          </a:scene3d>
          <a:sp3d>
            <a:bevelT/>
          </a:sp3d>
        </p:spPr>
        <p:txBody>
          <a:bodyPr>
            <a:normAutofit/>
            <a:sp3d extrusionH="57150">
              <a:bevelT w="38100" h="38100"/>
            </a:sp3d>
          </a:bodyPr>
          <a:lstStyle/>
          <a:p>
            <a:pPr marL="0" indent="0">
              <a:buNone/>
            </a:pPr>
            <a:r>
              <a:rPr lang="en-US" sz="2400" b="1" dirty="0">
                <a:solidFill>
                  <a:srgbClr val="C00000"/>
                </a:solidFill>
              </a:rPr>
              <a:t>J</a:t>
            </a:r>
            <a:r>
              <a:rPr lang="en-US" sz="2400" b="1" u="sng" dirty="0">
                <a:solidFill>
                  <a:srgbClr val="C00000"/>
                </a:solidFill>
              </a:rPr>
              <a:t>ohn 3:36</a:t>
            </a:r>
            <a:r>
              <a:rPr lang="en-US" sz="2400" b="1" dirty="0">
                <a:solidFill>
                  <a:srgbClr val="C00000"/>
                </a:solidFill>
              </a:rPr>
              <a:t> </a:t>
            </a:r>
            <a:r>
              <a:rPr lang="en-US" sz="2400" b="1" dirty="0" smtClean="0">
                <a:solidFill>
                  <a:srgbClr val="C00000"/>
                </a:solidFill>
              </a:rPr>
              <a:t> </a:t>
            </a:r>
            <a:r>
              <a:rPr lang="en-US" sz="2300" b="1" dirty="0" smtClean="0">
                <a:solidFill>
                  <a:srgbClr val="C00000"/>
                </a:solidFill>
              </a:rPr>
              <a:t/>
            </a:r>
            <a:br>
              <a:rPr lang="en-US" sz="2300" b="1" dirty="0" smtClean="0">
                <a:solidFill>
                  <a:srgbClr val="C00000"/>
                </a:solidFill>
              </a:rPr>
            </a:br>
            <a:r>
              <a:rPr lang="en-US" sz="2300" b="1" dirty="0" smtClean="0">
                <a:solidFill>
                  <a:srgbClr val="C00000"/>
                </a:solidFill>
              </a:rPr>
              <a:t>   </a:t>
            </a:r>
            <a:r>
              <a:rPr lang="en-US" dirty="0" smtClean="0">
                <a:solidFill>
                  <a:schemeClr val="accent6">
                    <a:lumMod val="75000"/>
                  </a:schemeClr>
                </a:solidFill>
              </a:rPr>
              <a:t>[2</a:t>
            </a:r>
            <a:r>
              <a:rPr lang="en-US" baseline="30000" dirty="0" smtClean="0">
                <a:solidFill>
                  <a:schemeClr val="accent6">
                    <a:lumMod val="75000"/>
                  </a:schemeClr>
                </a:solidFill>
              </a:rPr>
              <a:t>nd</a:t>
            </a:r>
            <a:r>
              <a:rPr lang="en-US" dirty="0" smtClean="0">
                <a:solidFill>
                  <a:schemeClr val="accent6">
                    <a:lumMod val="75000"/>
                  </a:schemeClr>
                </a:solidFill>
              </a:rPr>
              <a:t> Part </a:t>
            </a:r>
            <a:r>
              <a:rPr lang="en-US" dirty="0" smtClean="0">
                <a:solidFill>
                  <a:srgbClr val="FF0000"/>
                </a:solidFill>
                <a:effectLst>
                  <a:glow rad="127000">
                    <a:srgbClr val="FFFF00"/>
                  </a:glow>
                </a:effectLst>
              </a:rPr>
              <a:t>Problem</a:t>
            </a:r>
            <a:r>
              <a:rPr lang="en-US" dirty="0" smtClean="0">
                <a:solidFill>
                  <a:schemeClr val="accent6">
                    <a:lumMod val="75000"/>
                  </a:schemeClr>
                </a:solidFill>
              </a:rPr>
              <a:t> - </a:t>
            </a:r>
            <a:r>
              <a:rPr lang="en-US" b="1" i="1" dirty="0" smtClean="0">
                <a:solidFill>
                  <a:srgbClr val="FF0000"/>
                </a:solidFill>
                <a:effectLst>
                  <a:glow rad="127000">
                    <a:srgbClr val="FFC000"/>
                  </a:glow>
                </a:effectLst>
              </a:rPr>
              <a:t>KJV</a:t>
            </a:r>
            <a:r>
              <a:rPr lang="en-US" dirty="0" smtClean="0">
                <a:solidFill>
                  <a:schemeClr val="accent6">
                    <a:lumMod val="75000"/>
                  </a:schemeClr>
                </a:solidFill>
              </a:rPr>
              <a:t>]</a:t>
            </a:r>
            <a:endParaRPr lang="en-US" u="sng" dirty="0">
              <a:solidFill>
                <a:schemeClr val="accent6">
                  <a:lumMod val="75000"/>
                </a:schemeClr>
              </a:solidFill>
            </a:endParaRPr>
          </a:p>
          <a:p>
            <a:r>
              <a:rPr lang="en-US" dirty="0">
                <a:solidFill>
                  <a:srgbClr val="002060"/>
                </a:solidFill>
              </a:rPr>
              <a:t>… and </a:t>
            </a:r>
            <a:r>
              <a:rPr lang="en-US" b="1" u="sng" dirty="0">
                <a:solidFill>
                  <a:srgbClr val="002060"/>
                </a:solidFill>
              </a:rPr>
              <a:t>he that </a:t>
            </a:r>
            <a:r>
              <a:rPr lang="en-US" b="1" u="sng" dirty="0" smtClean="0">
                <a:solidFill>
                  <a:srgbClr val="002060"/>
                </a:solidFill>
              </a:rPr>
              <a:t>believeth</a:t>
            </a:r>
            <a:r>
              <a:rPr lang="en-US" sz="1600" b="1" dirty="0" smtClean="0">
                <a:solidFill>
                  <a:srgbClr val="002060"/>
                </a:solidFill>
              </a:rPr>
              <a:t> </a:t>
            </a:r>
            <a:r>
              <a:rPr lang="en-US" sz="1400" dirty="0" smtClean="0">
                <a:solidFill>
                  <a:srgbClr val="FF0000"/>
                </a:solidFill>
              </a:rPr>
              <a:t>[</a:t>
            </a:r>
            <a:r>
              <a:rPr lang="en-US" sz="1600" b="1" u="sng" dirty="0" smtClean="0">
                <a:solidFill>
                  <a:srgbClr val="FF0000"/>
                </a:solidFill>
                <a:effectLst>
                  <a:glow rad="127000">
                    <a:srgbClr val="FFFF00"/>
                  </a:glow>
                </a:effectLst>
              </a:rPr>
              <a:t>obe</a:t>
            </a:r>
            <a:r>
              <a:rPr lang="en-US" sz="1600" b="1" dirty="0" smtClean="0">
                <a:solidFill>
                  <a:srgbClr val="FF0000"/>
                </a:solidFill>
                <a:effectLst>
                  <a:glow rad="127000">
                    <a:srgbClr val="FFFF00"/>
                  </a:glow>
                </a:effectLst>
              </a:rPr>
              <a:t>y</a:t>
            </a:r>
            <a:r>
              <a:rPr lang="en-US" sz="1600" dirty="0" smtClean="0">
                <a:solidFill>
                  <a:srgbClr val="FF0000"/>
                </a:solidFill>
                <a:effectLst>
                  <a:glow rad="127000">
                    <a:srgbClr val="FFFF00"/>
                  </a:glow>
                </a:effectLst>
              </a:rPr>
              <a:t>?</a:t>
            </a:r>
            <a:r>
              <a:rPr lang="en-US" sz="1600" dirty="0" smtClean="0">
                <a:solidFill>
                  <a:srgbClr val="FF0000"/>
                </a:solidFill>
              </a:rPr>
              <a:t>]</a:t>
            </a:r>
            <a:r>
              <a:rPr lang="en-US" dirty="0" smtClean="0">
                <a:solidFill>
                  <a:srgbClr val="002060"/>
                </a:solidFill>
              </a:rPr>
              <a:t> </a:t>
            </a:r>
            <a:r>
              <a:rPr lang="en-US" b="1" u="sng" dirty="0" smtClean="0">
                <a:solidFill>
                  <a:srgbClr val="002060"/>
                </a:solidFill>
              </a:rPr>
              <a:t>not </a:t>
            </a:r>
            <a:r>
              <a:rPr lang="en-US" b="1" u="sng" dirty="0">
                <a:solidFill>
                  <a:srgbClr val="002060"/>
                </a:solidFill>
              </a:rPr>
              <a:t>the </a:t>
            </a:r>
            <a:r>
              <a:rPr lang="en-US" b="1" u="sng" dirty="0" smtClean="0">
                <a:solidFill>
                  <a:srgbClr val="002060"/>
                </a:solidFill>
              </a:rPr>
              <a:t>Son </a:t>
            </a:r>
            <a:r>
              <a:rPr lang="en-US" b="1" u="sng" dirty="0">
                <a:solidFill>
                  <a:srgbClr val="002060"/>
                </a:solidFill>
              </a:rPr>
              <a:t>shall not </a:t>
            </a:r>
            <a:r>
              <a:rPr lang="en-US" b="1" u="sng" dirty="0" smtClean="0">
                <a:solidFill>
                  <a:srgbClr val="002060"/>
                </a:solidFill>
              </a:rPr>
              <a:t>see </a:t>
            </a:r>
            <a:r>
              <a:rPr lang="en-US" b="1" u="sng" dirty="0">
                <a:solidFill>
                  <a:srgbClr val="002060"/>
                </a:solidFill>
              </a:rPr>
              <a:t>life</a:t>
            </a:r>
            <a:r>
              <a:rPr lang="en-US" dirty="0">
                <a:solidFill>
                  <a:srgbClr val="002060"/>
                </a:solidFill>
              </a:rPr>
              <a:t>; </a:t>
            </a:r>
            <a:r>
              <a:rPr lang="en-US" dirty="0" smtClean="0">
                <a:solidFill>
                  <a:srgbClr val="002060"/>
                </a:solidFill>
              </a:rPr>
              <a:t> but </a:t>
            </a:r>
            <a:r>
              <a:rPr lang="en-US" dirty="0">
                <a:solidFill>
                  <a:srgbClr val="002060"/>
                </a:solidFill>
              </a:rPr>
              <a:t>the wrath </a:t>
            </a:r>
            <a:r>
              <a:rPr lang="en-US" dirty="0" smtClean="0">
                <a:solidFill>
                  <a:srgbClr val="002060"/>
                </a:solidFill>
              </a:rPr>
              <a:t>of  </a:t>
            </a:r>
            <a:r>
              <a:rPr lang="en-US" dirty="0" err="1" smtClean="0">
                <a:solidFill>
                  <a:srgbClr val="002060"/>
                </a:solidFill>
              </a:rPr>
              <a:t>Yahuwa</a:t>
            </a:r>
            <a:r>
              <a:rPr lang="en-US" dirty="0" smtClean="0">
                <a:solidFill>
                  <a:srgbClr val="002060"/>
                </a:solidFill>
              </a:rPr>
              <a:t> </a:t>
            </a:r>
            <a:r>
              <a:rPr lang="en-US" dirty="0" err="1">
                <a:solidFill>
                  <a:srgbClr val="002060"/>
                </a:solidFill>
              </a:rPr>
              <a:t>abideth</a:t>
            </a:r>
            <a:r>
              <a:rPr lang="en-US" dirty="0">
                <a:solidFill>
                  <a:srgbClr val="002060"/>
                </a:solidFill>
              </a:rPr>
              <a:t> </a:t>
            </a:r>
            <a:r>
              <a:rPr lang="en-US" dirty="0" smtClean="0">
                <a:solidFill>
                  <a:srgbClr val="002060"/>
                </a:solidFill>
              </a:rPr>
              <a:t>on </a:t>
            </a:r>
            <a:r>
              <a:rPr lang="en-US" dirty="0">
                <a:solidFill>
                  <a:srgbClr val="002060"/>
                </a:solidFill>
              </a:rPr>
              <a:t>him.  </a:t>
            </a:r>
            <a:endParaRPr lang="en-US" i="1" dirty="0">
              <a:solidFill>
                <a:schemeClr val="tx1">
                  <a:lumMod val="85000"/>
                  <a:lumOff val="15000"/>
                </a:schemeClr>
              </a:solidFill>
            </a:endParaRPr>
          </a:p>
          <a:p>
            <a:pPr marL="0" indent="0">
              <a:buNone/>
            </a:pPr>
            <a:endParaRPr lang="en-US" i="1" dirty="0">
              <a:solidFill>
                <a:srgbClr val="002060"/>
              </a:solidFill>
            </a:endParaRPr>
          </a:p>
        </p:txBody>
      </p:sp>
      <p:sp>
        <p:nvSpPr>
          <p:cNvPr id="5" name="Slide Number Placeholder 4"/>
          <p:cNvSpPr>
            <a:spLocks noGrp="1"/>
          </p:cNvSpPr>
          <p:nvPr>
            <p:ph type="sldNum" sz="quarter" idx="12"/>
          </p:nvPr>
        </p:nvSpPr>
        <p:spPr/>
        <p:txBody>
          <a:bodyPr/>
          <a:lstStyle/>
          <a:p>
            <a:fld id="{B9EAB3BA-07EE-4B64-A177-47C30D775877}" type="slidenum">
              <a:rPr lang="en-US" smtClean="0"/>
              <a:pPr/>
              <a:t>9</a:t>
            </a:fld>
            <a:endParaRPr lang="en-US" dirty="0"/>
          </a:p>
        </p:txBody>
      </p:sp>
      <p:sp>
        <p:nvSpPr>
          <p:cNvPr id="6" name="Content Placeholder 3">
            <a:extLst>
              <a:ext uri="{FF2B5EF4-FFF2-40B4-BE49-F238E27FC236}">
                <a16:creationId xmlns="" xmlns:a16="http://schemas.microsoft.com/office/drawing/2014/main" id="{984C7F47-38F2-4B8C-AE62-7DC59E4FECFB}"/>
              </a:ext>
            </a:extLst>
          </p:cNvPr>
          <p:cNvSpPr txBox="1">
            <a:spLocks/>
          </p:cNvSpPr>
          <p:nvPr/>
        </p:nvSpPr>
        <p:spPr>
          <a:xfrm>
            <a:off x="3205213" y="1403586"/>
            <a:ext cx="8986787" cy="5796109"/>
          </a:xfrm>
          <a:prstGeom prst="rect">
            <a:avLst/>
          </a:prstGeom>
        </p:spPr>
        <p:txBody>
          <a:bodyPr vert="horz" lIns="91440" tIns="45720" rIns="91440" bIns="45720" rtlCol="0">
            <a:normAutofit fontScale="25000" lnSpcReduction="20000"/>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9600" b="1" dirty="0" smtClean="0">
                <a:solidFill>
                  <a:srgbClr val="C00000"/>
                </a:solidFill>
              </a:rPr>
              <a:t>J</a:t>
            </a:r>
            <a:r>
              <a:rPr lang="en-US" sz="9600" b="1" u="sng" dirty="0" smtClean="0">
                <a:solidFill>
                  <a:srgbClr val="C00000"/>
                </a:solidFill>
              </a:rPr>
              <a:t>ohn 3:36</a:t>
            </a:r>
            <a:r>
              <a:rPr lang="en-US" sz="9600" b="1" dirty="0" smtClean="0">
                <a:solidFill>
                  <a:srgbClr val="C00000"/>
                </a:solidFill>
              </a:rPr>
              <a:t>  </a:t>
            </a:r>
            <a:r>
              <a:rPr lang="en-US" sz="8000" dirty="0" smtClean="0">
                <a:solidFill>
                  <a:schemeClr val="accent6">
                    <a:lumMod val="75000"/>
                  </a:schemeClr>
                </a:solidFill>
                <a:effectLst>
                  <a:glow rad="127000">
                    <a:srgbClr val="FFFF00"/>
                  </a:glow>
                </a:effectLst>
              </a:rPr>
              <a:t>[2</a:t>
            </a:r>
            <a:r>
              <a:rPr lang="en-US" sz="8000" baseline="30000" dirty="0" smtClean="0">
                <a:solidFill>
                  <a:schemeClr val="accent6">
                    <a:lumMod val="75000"/>
                  </a:schemeClr>
                </a:solidFill>
                <a:effectLst>
                  <a:glow rad="127000">
                    <a:srgbClr val="FFFF00"/>
                  </a:glow>
                </a:effectLst>
              </a:rPr>
              <a:t>nd</a:t>
            </a:r>
            <a:r>
              <a:rPr lang="en-US" sz="8000" dirty="0" smtClean="0">
                <a:solidFill>
                  <a:schemeClr val="accent6">
                    <a:lumMod val="75000"/>
                  </a:schemeClr>
                </a:solidFill>
                <a:effectLst>
                  <a:glow rad="127000">
                    <a:srgbClr val="FFFF00"/>
                  </a:glow>
                </a:effectLst>
              </a:rPr>
              <a:t> Part – Other </a:t>
            </a:r>
            <a:r>
              <a:rPr lang="en-US" sz="8000" dirty="0">
                <a:solidFill>
                  <a:schemeClr val="accent6">
                    <a:lumMod val="75000"/>
                  </a:schemeClr>
                </a:solidFill>
                <a:effectLst>
                  <a:glow rad="127000">
                    <a:srgbClr val="FFFF00"/>
                  </a:glow>
                </a:effectLst>
              </a:rPr>
              <a:t>V</a:t>
            </a:r>
            <a:r>
              <a:rPr lang="en-US" sz="8000" dirty="0" smtClean="0">
                <a:solidFill>
                  <a:schemeClr val="accent6">
                    <a:lumMod val="75000"/>
                  </a:schemeClr>
                </a:solidFill>
                <a:effectLst>
                  <a:glow rad="127000">
                    <a:srgbClr val="FFFF00"/>
                  </a:glow>
                </a:effectLst>
              </a:rPr>
              <a:t>ersions]</a:t>
            </a:r>
            <a:endParaRPr lang="en-US" sz="8000" dirty="0">
              <a:solidFill>
                <a:schemeClr val="accent6">
                  <a:lumMod val="75000"/>
                </a:schemeClr>
              </a:solidFill>
              <a:effectLst>
                <a:glow rad="127000">
                  <a:srgbClr val="FFFF00"/>
                </a:glow>
              </a:effectLst>
            </a:endParaRPr>
          </a:p>
          <a:p>
            <a:pPr marL="342900" indent="-342900">
              <a:buFont typeface="+mj-lt"/>
              <a:buAutoNum type="arabicParenR"/>
            </a:pPr>
            <a:r>
              <a:rPr lang="en-US" sz="6400" dirty="0">
                <a:solidFill>
                  <a:srgbClr val="002060"/>
                </a:solidFill>
              </a:rPr>
              <a:t>but </a:t>
            </a:r>
            <a:r>
              <a:rPr lang="en-US" sz="6400" dirty="0" smtClean="0">
                <a:solidFill>
                  <a:srgbClr val="002060"/>
                </a:solidFill>
              </a:rPr>
              <a:t>whoever </a:t>
            </a:r>
            <a:r>
              <a:rPr lang="en-US" sz="6400" b="1" u="sng" dirty="0" smtClean="0">
                <a:solidFill>
                  <a:srgbClr val="C00000"/>
                </a:solidFill>
              </a:rPr>
              <a:t>REJECTS</a:t>
            </a:r>
            <a:r>
              <a:rPr lang="en-US" sz="6400" dirty="0" smtClean="0">
                <a:solidFill>
                  <a:srgbClr val="C00000"/>
                </a:solidFill>
              </a:rPr>
              <a:t> </a:t>
            </a:r>
            <a:r>
              <a:rPr lang="en-US" sz="6400" dirty="0" smtClean="0">
                <a:solidFill>
                  <a:srgbClr val="002060"/>
                </a:solidFill>
              </a:rPr>
              <a:t>the </a:t>
            </a:r>
            <a:r>
              <a:rPr lang="en-US" sz="6400" dirty="0">
                <a:solidFill>
                  <a:srgbClr val="002060"/>
                </a:solidFill>
              </a:rPr>
              <a:t>Son will not see life, for </a:t>
            </a:r>
            <a:r>
              <a:rPr lang="en-US" sz="6400" dirty="0" err="1" smtClean="0">
                <a:solidFill>
                  <a:srgbClr val="002060"/>
                </a:solidFill>
              </a:rPr>
              <a:t>Yahuwa’s</a:t>
            </a:r>
            <a:r>
              <a:rPr lang="en-US" sz="6400" dirty="0" smtClean="0">
                <a:solidFill>
                  <a:srgbClr val="002060"/>
                </a:solidFill>
              </a:rPr>
              <a:t> </a:t>
            </a:r>
            <a:r>
              <a:rPr lang="en-US" sz="6400" dirty="0">
                <a:solidFill>
                  <a:srgbClr val="002060"/>
                </a:solidFill>
              </a:rPr>
              <a:t>wrath remains on him</a:t>
            </a:r>
            <a:r>
              <a:rPr lang="en-US" sz="6400" dirty="0" smtClean="0">
                <a:solidFill>
                  <a:srgbClr val="002060"/>
                </a:solidFill>
              </a:rPr>
              <a:t>.  </a:t>
            </a:r>
            <a:r>
              <a:rPr lang="en-US" sz="6400" i="1" dirty="0" smtClean="0">
                <a:solidFill>
                  <a:schemeClr val="tx1">
                    <a:lumMod val="75000"/>
                    <a:lumOff val="25000"/>
                  </a:schemeClr>
                </a:solidFill>
              </a:rPr>
              <a:t>NIV</a:t>
            </a:r>
            <a:endParaRPr lang="en-US" sz="6400" dirty="0">
              <a:solidFill>
                <a:srgbClr val="002060"/>
              </a:solidFill>
            </a:endParaRPr>
          </a:p>
          <a:p>
            <a:pPr marL="342900" indent="-342900">
              <a:buFont typeface="+mj-lt"/>
              <a:buAutoNum type="arabicParenR"/>
            </a:pPr>
            <a:r>
              <a:rPr lang="en-US" sz="6400" dirty="0" smtClean="0">
                <a:solidFill>
                  <a:srgbClr val="002060"/>
                </a:solidFill>
              </a:rPr>
              <a:t>he </a:t>
            </a:r>
            <a:r>
              <a:rPr lang="en-US" sz="6400" dirty="0">
                <a:solidFill>
                  <a:srgbClr val="002060"/>
                </a:solidFill>
              </a:rPr>
              <a:t>who </a:t>
            </a:r>
            <a:r>
              <a:rPr lang="en-US" sz="6400" b="1" u="sng" dirty="0">
                <a:solidFill>
                  <a:srgbClr val="C00000"/>
                </a:solidFill>
              </a:rPr>
              <a:t>does not believe</a:t>
            </a:r>
            <a:r>
              <a:rPr lang="en-US" sz="6400" dirty="0">
                <a:solidFill>
                  <a:srgbClr val="C00000"/>
                </a:solidFill>
              </a:rPr>
              <a:t> </a:t>
            </a:r>
            <a:r>
              <a:rPr lang="en-US" sz="6400" dirty="0">
                <a:solidFill>
                  <a:srgbClr val="002060"/>
                </a:solidFill>
              </a:rPr>
              <a:t>the Son shall not see life, but the wrath </a:t>
            </a:r>
            <a:r>
              <a:rPr lang="en-US" sz="6400" dirty="0" smtClean="0">
                <a:solidFill>
                  <a:srgbClr val="002060"/>
                </a:solidFill>
              </a:rPr>
              <a:t>of </a:t>
            </a:r>
            <a:r>
              <a:rPr lang="en-US" sz="6400" dirty="0" err="1" smtClean="0">
                <a:solidFill>
                  <a:srgbClr val="002060"/>
                </a:solidFill>
              </a:rPr>
              <a:t>Yahuwa</a:t>
            </a:r>
            <a:r>
              <a:rPr lang="en-US" sz="6400" dirty="0" smtClean="0">
                <a:solidFill>
                  <a:srgbClr val="002060"/>
                </a:solidFill>
              </a:rPr>
              <a:t> </a:t>
            </a:r>
            <a:r>
              <a:rPr lang="en-US" sz="6400" dirty="0">
                <a:solidFill>
                  <a:srgbClr val="002060"/>
                </a:solidFill>
              </a:rPr>
              <a:t>abides on him</a:t>
            </a:r>
            <a:r>
              <a:rPr lang="en-US" sz="6400" dirty="0" smtClean="0">
                <a:solidFill>
                  <a:srgbClr val="002060"/>
                </a:solidFill>
              </a:rPr>
              <a:t>.  </a:t>
            </a:r>
            <a:r>
              <a:rPr lang="en-US" sz="6400" i="1" dirty="0" smtClean="0">
                <a:solidFill>
                  <a:schemeClr val="tx1">
                    <a:lumMod val="85000"/>
                    <a:lumOff val="15000"/>
                  </a:schemeClr>
                </a:solidFill>
              </a:rPr>
              <a:t>NKJV</a:t>
            </a:r>
            <a:endParaRPr lang="en-US" sz="6400" i="1" dirty="0">
              <a:solidFill>
                <a:schemeClr val="tx1">
                  <a:lumMod val="85000"/>
                  <a:lumOff val="15000"/>
                </a:schemeClr>
              </a:solidFill>
            </a:endParaRPr>
          </a:p>
          <a:p>
            <a:pPr marL="342900" indent="-342900">
              <a:buFont typeface="+mj-lt"/>
              <a:buAutoNum type="arabicParenR"/>
            </a:pPr>
            <a:r>
              <a:rPr lang="en-US" sz="6400" dirty="0" smtClean="0">
                <a:solidFill>
                  <a:srgbClr val="002060"/>
                </a:solidFill>
              </a:rPr>
              <a:t>The man </a:t>
            </a:r>
            <a:r>
              <a:rPr lang="en-US" sz="6400" b="1" u="sng" dirty="0" smtClean="0">
                <a:solidFill>
                  <a:srgbClr val="C00000"/>
                </a:solidFill>
              </a:rPr>
              <a:t>but </a:t>
            </a:r>
            <a:r>
              <a:rPr lang="en-US" sz="6400" b="1" u="sng" dirty="0">
                <a:solidFill>
                  <a:srgbClr val="C00000"/>
                </a:solidFill>
              </a:rPr>
              <a:t>not </a:t>
            </a:r>
            <a:r>
              <a:rPr lang="en-US" sz="6400" b="1" u="sng" dirty="0" smtClean="0">
                <a:solidFill>
                  <a:srgbClr val="C00000"/>
                </a:solidFill>
              </a:rPr>
              <a:t>BELEIVING</a:t>
            </a:r>
            <a:r>
              <a:rPr lang="en-US" sz="6400" b="1" dirty="0" smtClean="0">
                <a:solidFill>
                  <a:srgbClr val="C00000"/>
                </a:solidFill>
              </a:rPr>
              <a:t> </a:t>
            </a:r>
            <a:r>
              <a:rPr lang="en-US" sz="6400" dirty="0" smtClean="0">
                <a:solidFill>
                  <a:srgbClr val="002060"/>
                </a:solidFill>
              </a:rPr>
              <a:t>the Son, not will see life …  </a:t>
            </a:r>
            <a:r>
              <a:rPr lang="en-US" sz="6400" i="1" dirty="0" smtClean="0">
                <a:solidFill>
                  <a:schemeClr val="tx1">
                    <a:lumMod val="75000"/>
                    <a:lumOff val="25000"/>
                  </a:schemeClr>
                </a:solidFill>
              </a:rPr>
              <a:t>ANT </a:t>
            </a:r>
            <a:r>
              <a:rPr lang="en-US" sz="1000" i="1" dirty="0" smtClean="0">
                <a:solidFill>
                  <a:schemeClr val="tx1">
                    <a:lumMod val="75000"/>
                    <a:lumOff val="25000"/>
                  </a:schemeClr>
                </a:solidFill>
              </a:rPr>
              <a:t> </a:t>
            </a:r>
            <a:r>
              <a:rPr lang="en-US" sz="5600" i="1" dirty="0" smtClean="0">
                <a:solidFill>
                  <a:schemeClr val="tx1">
                    <a:lumMod val="75000"/>
                    <a:lumOff val="25000"/>
                  </a:schemeClr>
                </a:solidFill>
              </a:rPr>
              <a:t>[Accurate New Testament]</a:t>
            </a:r>
            <a:endParaRPr lang="en-US" sz="8000" i="1" dirty="0" smtClean="0">
              <a:solidFill>
                <a:schemeClr val="tx1">
                  <a:lumMod val="75000"/>
                  <a:lumOff val="25000"/>
                </a:schemeClr>
              </a:solidFill>
            </a:endParaRPr>
          </a:p>
          <a:p>
            <a:pPr marL="342900" indent="-342900">
              <a:buFont typeface="+mj-lt"/>
              <a:buAutoNum type="arabicParenR"/>
            </a:pPr>
            <a:r>
              <a:rPr lang="en-US" sz="6400" dirty="0" smtClean="0">
                <a:solidFill>
                  <a:srgbClr val="002060"/>
                </a:solidFill>
              </a:rPr>
              <a:t>But he </a:t>
            </a:r>
            <a:r>
              <a:rPr lang="en-US" sz="6400" b="1" u="sng" dirty="0" smtClean="0">
                <a:solidFill>
                  <a:srgbClr val="C00000"/>
                </a:solidFill>
              </a:rPr>
              <a:t>that OBEYETH not</a:t>
            </a:r>
            <a:r>
              <a:rPr lang="en-US" sz="6400" b="1" dirty="0" smtClean="0">
                <a:solidFill>
                  <a:srgbClr val="C00000"/>
                </a:solidFill>
              </a:rPr>
              <a:t> </a:t>
            </a:r>
            <a:r>
              <a:rPr lang="en-US" sz="6400" dirty="0" smtClean="0">
                <a:solidFill>
                  <a:srgbClr val="002060"/>
                </a:solidFill>
              </a:rPr>
              <a:t>the </a:t>
            </a:r>
            <a:r>
              <a:rPr lang="en-US" sz="6400" dirty="0">
                <a:solidFill>
                  <a:srgbClr val="002060"/>
                </a:solidFill>
              </a:rPr>
              <a:t>Son shall not see life, but the wrath of </a:t>
            </a:r>
            <a:r>
              <a:rPr lang="en-US" sz="6400" dirty="0" err="1" smtClean="0">
                <a:solidFill>
                  <a:srgbClr val="002060"/>
                </a:solidFill>
              </a:rPr>
              <a:t>Yahuwa</a:t>
            </a:r>
            <a:r>
              <a:rPr lang="en-US" sz="6400" dirty="0" smtClean="0">
                <a:solidFill>
                  <a:srgbClr val="002060"/>
                </a:solidFill>
              </a:rPr>
              <a:t> </a:t>
            </a:r>
            <a:r>
              <a:rPr lang="en-US" sz="6400" dirty="0" err="1">
                <a:solidFill>
                  <a:srgbClr val="002060"/>
                </a:solidFill>
              </a:rPr>
              <a:t>abideth</a:t>
            </a:r>
            <a:r>
              <a:rPr lang="en-US" sz="6400" dirty="0">
                <a:solidFill>
                  <a:srgbClr val="002060"/>
                </a:solidFill>
              </a:rPr>
              <a:t> on him. </a:t>
            </a:r>
            <a:r>
              <a:rPr lang="en-US" sz="6400" dirty="0" smtClean="0">
                <a:solidFill>
                  <a:srgbClr val="002060"/>
                </a:solidFill>
              </a:rPr>
              <a:t> </a:t>
            </a:r>
            <a:r>
              <a:rPr lang="en-US" sz="6400" i="1" dirty="0" smtClean="0">
                <a:solidFill>
                  <a:schemeClr val="tx1">
                    <a:lumMod val="75000"/>
                    <a:lumOff val="25000"/>
                  </a:schemeClr>
                </a:solidFill>
              </a:rPr>
              <a:t>ASV</a:t>
            </a:r>
            <a:endParaRPr lang="en-US" sz="6400" i="1" dirty="0">
              <a:solidFill>
                <a:schemeClr val="tx1">
                  <a:lumMod val="75000"/>
                  <a:lumOff val="25000"/>
                </a:schemeClr>
              </a:solidFill>
            </a:endParaRPr>
          </a:p>
          <a:p>
            <a:pPr marL="342900" indent="-342900">
              <a:buFont typeface="+mj-lt"/>
              <a:buAutoNum type="arabicParenR"/>
            </a:pPr>
            <a:r>
              <a:rPr lang="en-US" sz="6400" dirty="0" smtClean="0">
                <a:solidFill>
                  <a:srgbClr val="002060"/>
                </a:solidFill>
              </a:rPr>
              <a:t>but </a:t>
            </a:r>
            <a:r>
              <a:rPr lang="en-US" sz="6400" dirty="0">
                <a:solidFill>
                  <a:srgbClr val="002060"/>
                </a:solidFill>
              </a:rPr>
              <a:t>he who </a:t>
            </a:r>
            <a:r>
              <a:rPr lang="en-US" sz="6400" b="1" u="sng" dirty="0">
                <a:solidFill>
                  <a:srgbClr val="C00000"/>
                </a:solidFill>
              </a:rPr>
              <a:t>does not </a:t>
            </a:r>
            <a:r>
              <a:rPr lang="en-US" sz="6400" b="1" u="sng" dirty="0" smtClean="0">
                <a:solidFill>
                  <a:srgbClr val="C00000"/>
                </a:solidFill>
              </a:rPr>
              <a:t>OBEY</a:t>
            </a:r>
            <a:r>
              <a:rPr lang="en-US" sz="6400" b="1" dirty="0" smtClean="0">
                <a:solidFill>
                  <a:srgbClr val="002060"/>
                </a:solidFill>
              </a:rPr>
              <a:t> </a:t>
            </a:r>
            <a:r>
              <a:rPr lang="en-US" sz="6400" dirty="0" smtClean="0">
                <a:solidFill>
                  <a:srgbClr val="002060"/>
                </a:solidFill>
              </a:rPr>
              <a:t>the </a:t>
            </a:r>
            <a:r>
              <a:rPr lang="en-US" sz="6400" dirty="0">
                <a:solidFill>
                  <a:srgbClr val="002060"/>
                </a:solidFill>
              </a:rPr>
              <a:t>Son shall not see life, but the wrath </a:t>
            </a:r>
            <a:r>
              <a:rPr lang="en-US" sz="6400" dirty="0" smtClean="0">
                <a:solidFill>
                  <a:srgbClr val="002060"/>
                </a:solidFill>
              </a:rPr>
              <a:t>of </a:t>
            </a:r>
            <a:r>
              <a:rPr lang="en-US" sz="6400" dirty="0" err="1" smtClean="0">
                <a:solidFill>
                  <a:srgbClr val="002060"/>
                </a:solidFill>
              </a:rPr>
              <a:t>Yahuwa</a:t>
            </a:r>
            <a:r>
              <a:rPr lang="en-US" sz="6400" dirty="0" smtClean="0">
                <a:solidFill>
                  <a:srgbClr val="002060"/>
                </a:solidFill>
              </a:rPr>
              <a:t> </a:t>
            </a:r>
            <a:r>
              <a:rPr lang="en-US" sz="6400" dirty="0">
                <a:solidFill>
                  <a:srgbClr val="002060"/>
                </a:solidFill>
              </a:rPr>
              <a:t>abides on him</a:t>
            </a:r>
            <a:r>
              <a:rPr lang="en-US" sz="6400" dirty="0" smtClean="0">
                <a:solidFill>
                  <a:srgbClr val="002060"/>
                </a:solidFill>
              </a:rPr>
              <a:t>.  </a:t>
            </a:r>
            <a:r>
              <a:rPr lang="en-US" sz="6400" i="1" dirty="0" smtClean="0">
                <a:solidFill>
                  <a:schemeClr val="tx1">
                    <a:lumMod val="75000"/>
                    <a:lumOff val="25000"/>
                  </a:schemeClr>
                </a:solidFill>
              </a:rPr>
              <a:t>NAS</a:t>
            </a:r>
            <a:endParaRPr lang="en-US" sz="6400" dirty="0">
              <a:solidFill>
                <a:schemeClr val="tx1">
                  <a:lumMod val="75000"/>
                  <a:lumOff val="25000"/>
                </a:schemeClr>
              </a:solidFill>
            </a:endParaRPr>
          </a:p>
          <a:p>
            <a:pPr marL="342900" indent="-342900">
              <a:buFont typeface="+mj-lt"/>
              <a:buAutoNum type="arabicParenR"/>
            </a:pPr>
            <a:r>
              <a:rPr lang="en-US" sz="6400" dirty="0" smtClean="0">
                <a:solidFill>
                  <a:srgbClr val="002060"/>
                </a:solidFill>
              </a:rPr>
              <a:t>Those </a:t>
            </a:r>
            <a:r>
              <a:rPr lang="en-US" sz="6400" dirty="0">
                <a:solidFill>
                  <a:srgbClr val="002060"/>
                </a:solidFill>
              </a:rPr>
              <a:t>who </a:t>
            </a:r>
            <a:r>
              <a:rPr lang="en-US" sz="6400" b="1" u="sng" dirty="0">
                <a:solidFill>
                  <a:srgbClr val="C00000"/>
                </a:solidFill>
              </a:rPr>
              <a:t>don't </a:t>
            </a:r>
            <a:r>
              <a:rPr lang="en-US" sz="6400" b="1" u="sng" dirty="0" smtClean="0">
                <a:solidFill>
                  <a:srgbClr val="C00000"/>
                </a:solidFill>
              </a:rPr>
              <a:t>OBEY</a:t>
            </a:r>
            <a:r>
              <a:rPr lang="en-US" sz="6400" dirty="0" smtClean="0">
                <a:solidFill>
                  <a:srgbClr val="C00000"/>
                </a:solidFill>
              </a:rPr>
              <a:t> </a:t>
            </a:r>
            <a:r>
              <a:rPr lang="en-US" sz="6400" dirty="0" smtClean="0">
                <a:solidFill>
                  <a:srgbClr val="002060"/>
                </a:solidFill>
              </a:rPr>
              <a:t>the </a:t>
            </a:r>
            <a:r>
              <a:rPr lang="en-US" sz="6400" dirty="0">
                <a:solidFill>
                  <a:srgbClr val="002060"/>
                </a:solidFill>
              </a:rPr>
              <a:t>Son will never experience eternal </a:t>
            </a:r>
            <a:r>
              <a:rPr lang="en-US" sz="6400" dirty="0" smtClean="0">
                <a:solidFill>
                  <a:srgbClr val="002060"/>
                </a:solidFill>
              </a:rPr>
              <a:t>life.  </a:t>
            </a:r>
            <a:r>
              <a:rPr lang="en-US" sz="6400" i="1" dirty="0" smtClean="0">
                <a:solidFill>
                  <a:schemeClr val="tx1">
                    <a:lumMod val="75000"/>
                    <a:lumOff val="25000"/>
                  </a:schemeClr>
                </a:solidFill>
              </a:rPr>
              <a:t>NLT</a:t>
            </a:r>
            <a:endParaRPr lang="en-US" sz="6400" i="1" dirty="0">
              <a:solidFill>
                <a:schemeClr val="tx1">
                  <a:lumMod val="75000"/>
                  <a:lumOff val="25000"/>
                </a:schemeClr>
              </a:solidFill>
            </a:endParaRPr>
          </a:p>
          <a:p>
            <a:pPr marL="342900" indent="-342900">
              <a:buFont typeface="+mj-lt"/>
              <a:buAutoNum type="arabicParenR"/>
            </a:pPr>
            <a:r>
              <a:rPr lang="en-US" sz="6400" dirty="0" smtClean="0">
                <a:solidFill>
                  <a:srgbClr val="002060"/>
                </a:solidFill>
              </a:rPr>
              <a:t>he </a:t>
            </a:r>
            <a:r>
              <a:rPr lang="en-US" sz="6400" dirty="0">
                <a:solidFill>
                  <a:srgbClr val="002060"/>
                </a:solidFill>
              </a:rPr>
              <a:t>who </a:t>
            </a:r>
            <a:r>
              <a:rPr lang="en-US" sz="6400" b="1" u="sng" dirty="0">
                <a:solidFill>
                  <a:srgbClr val="C00000"/>
                </a:solidFill>
              </a:rPr>
              <a:t>does not </a:t>
            </a:r>
            <a:r>
              <a:rPr lang="en-US" sz="6400" b="1" u="sng" dirty="0" smtClean="0">
                <a:solidFill>
                  <a:srgbClr val="C00000"/>
                </a:solidFill>
              </a:rPr>
              <a:t>OBEY</a:t>
            </a:r>
            <a:r>
              <a:rPr lang="en-US" sz="6400" b="1" dirty="0" smtClean="0">
                <a:solidFill>
                  <a:srgbClr val="C00000"/>
                </a:solidFill>
              </a:rPr>
              <a:t> </a:t>
            </a:r>
            <a:r>
              <a:rPr lang="en-US" sz="6400" dirty="0" smtClean="0">
                <a:solidFill>
                  <a:srgbClr val="002060"/>
                </a:solidFill>
              </a:rPr>
              <a:t>the </a:t>
            </a:r>
            <a:r>
              <a:rPr lang="en-US" sz="6400" dirty="0">
                <a:solidFill>
                  <a:srgbClr val="002060"/>
                </a:solidFill>
              </a:rPr>
              <a:t>Son shall not see life, but the wrath of </a:t>
            </a:r>
            <a:r>
              <a:rPr lang="en-US" sz="6400" dirty="0" err="1" smtClean="0">
                <a:solidFill>
                  <a:srgbClr val="002060"/>
                </a:solidFill>
              </a:rPr>
              <a:t>Yahuwa</a:t>
            </a:r>
            <a:r>
              <a:rPr lang="en-US" sz="6400" dirty="0" smtClean="0">
                <a:solidFill>
                  <a:srgbClr val="002060"/>
                </a:solidFill>
              </a:rPr>
              <a:t> </a:t>
            </a:r>
            <a:r>
              <a:rPr lang="en-US" sz="6400" dirty="0">
                <a:solidFill>
                  <a:srgbClr val="002060"/>
                </a:solidFill>
              </a:rPr>
              <a:t>rests upon him</a:t>
            </a:r>
            <a:r>
              <a:rPr lang="en-US" sz="6400" dirty="0" smtClean="0">
                <a:solidFill>
                  <a:srgbClr val="002060"/>
                </a:solidFill>
              </a:rPr>
              <a:t>.  </a:t>
            </a:r>
            <a:r>
              <a:rPr lang="en-US" sz="6400" i="1" dirty="0" smtClean="0">
                <a:solidFill>
                  <a:schemeClr val="tx1">
                    <a:lumMod val="75000"/>
                    <a:lumOff val="25000"/>
                  </a:schemeClr>
                </a:solidFill>
              </a:rPr>
              <a:t>RSV</a:t>
            </a:r>
            <a:endParaRPr lang="en-US" sz="6400" i="1" dirty="0">
              <a:solidFill>
                <a:schemeClr val="tx1">
                  <a:lumMod val="75000"/>
                  <a:lumOff val="25000"/>
                </a:schemeClr>
              </a:solidFill>
            </a:endParaRPr>
          </a:p>
          <a:p>
            <a:pPr marL="342900" indent="-342900">
              <a:buFont typeface="+mj-lt"/>
              <a:buAutoNum type="arabicParenR"/>
            </a:pPr>
            <a:r>
              <a:rPr lang="en-US" sz="6400" dirty="0" smtClean="0">
                <a:solidFill>
                  <a:srgbClr val="002060"/>
                </a:solidFill>
              </a:rPr>
              <a:t>Whoever </a:t>
            </a:r>
            <a:r>
              <a:rPr lang="en-US" sz="6400" b="1" u="sng" dirty="0" smtClean="0">
                <a:solidFill>
                  <a:srgbClr val="C00000"/>
                </a:solidFill>
              </a:rPr>
              <a:t>DISOBEYS</a:t>
            </a:r>
            <a:r>
              <a:rPr lang="en-US" sz="6400" b="1" dirty="0" smtClean="0">
                <a:solidFill>
                  <a:srgbClr val="C00000"/>
                </a:solidFill>
              </a:rPr>
              <a:t> </a:t>
            </a:r>
            <a:r>
              <a:rPr lang="en-US" sz="6400" dirty="0" smtClean="0">
                <a:solidFill>
                  <a:srgbClr val="002060"/>
                </a:solidFill>
              </a:rPr>
              <a:t>the </a:t>
            </a:r>
            <a:r>
              <a:rPr lang="en-US" sz="6400" dirty="0">
                <a:solidFill>
                  <a:srgbClr val="002060"/>
                </a:solidFill>
              </a:rPr>
              <a:t>Son will not have life, but will remain under </a:t>
            </a:r>
            <a:r>
              <a:rPr lang="en-US" sz="6400" dirty="0" err="1" smtClean="0">
                <a:solidFill>
                  <a:srgbClr val="002060"/>
                </a:solidFill>
              </a:rPr>
              <a:t>Yahuwa's</a:t>
            </a:r>
            <a:r>
              <a:rPr lang="en-US" sz="6400" dirty="0" smtClean="0">
                <a:solidFill>
                  <a:srgbClr val="002060"/>
                </a:solidFill>
              </a:rPr>
              <a:t> </a:t>
            </a:r>
            <a:r>
              <a:rPr lang="en-US" sz="6400" dirty="0">
                <a:solidFill>
                  <a:srgbClr val="002060"/>
                </a:solidFill>
              </a:rPr>
              <a:t>punishment</a:t>
            </a:r>
            <a:r>
              <a:rPr lang="en-US" sz="6400" dirty="0" smtClean="0">
                <a:solidFill>
                  <a:srgbClr val="002060"/>
                </a:solidFill>
              </a:rPr>
              <a:t>.  </a:t>
            </a:r>
            <a:r>
              <a:rPr lang="en-US" sz="6400" i="1" dirty="0" smtClean="0">
                <a:solidFill>
                  <a:schemeClr val="tx1">
                    <a:lumMod val="75000"/>
                    <a:lumOff val="25000"/>
                  </a:schemeClr>
                </a:solidFill>
              </a:rPr>
              <a:t>TEV</a:t>
            </a:r>
            <a:endParaRPr lang="en-US" sz="6400" i="1" dirty="0">
              <a:solidFill>
                <a:schemeClr val="tx1">
                  <a:lumMod val="75000"/>
                  <a:lumOff val="25000"/>
                </a:schemeClr>
              </a:solidFill>
            </a:endParaRPr>
          </a:p>
          <a:p>
            <a:pPr marL="342900" indent="-342900">
              <a:buFont typeface="+mj-lt"/>
              <a:buAutoNum type="arabicParenR"/>
            </a:pPr>
            <a:r>
              <a:rPr lang="en-US" sz="6400" dirty="0" smtClean="0">
                <a:solidFill>
                  <a:srgbClr val="002060"/>
                </a:solidFill>
              </a:rPr>
              <a:t>Those who </a:t>
            </a:r>
            <a:r>
              <a:rPr lang="en-US" sz="6400" b="1" u="sng" dirty="0" smtClean="0">
                <a:solidFill>
                  <a:srgbClr val="C00000"/>
                </a:solidFill>
              </a:rPr>
              <a:t>don't </a:t>
            </a:r>
            <a:r>
              <a:rPr lang="en-US" sz="6400" b="1" u="sng" dirty="0">
                <a:solidFill>
                  <a:srgbClr val="C00000"/>
                </a:solidFill>
              </a:rPr>
              <a:t>believe and </a:t>
            </a:r>
            <a:r>
              <a:rPr lang="en-US" sz="6400" b="1" u="sng" dirty="0" smtClean="0">
                <a:solidFill>
                  <a:srgbClr val="C00000"/>
                </a:solidFill>
              </a:rPr>
              <a:t>OBEY</a:t>
            </a:r>
            <a:r>
              <a:rPr lang="en-US" sz="6400" b="1" dirty="0" smtClean="0">
                <a:solidFill>
                  <a:srgbClr val="C00000"/>
                </a:solidFill>
              </a:rPr>
              <a:t> </a:t>
            </a:r>
            <a:r>
              <a:rPr lang="en-US" sz="6400" dirty="0">
                <a:solidFill>
                  <a:srgbClr val="002060"/>
                </a:solidFill>
              </a:rPr>
              <a:t>H</a:t>
            </a:r>
            <a:r>
              <a:rPr lang="en-US" sz="6400" dirty="0" smtClean="0">
                <a:solidFill>
                  <a:srgbClr val="002060"/>
                </a:solidFill>
              </a:rPr>
              <a:t>im </a:t>
            </a:r>
            <a:r>
              <a:rPr lang="en-US" sz="6400" dirty="0">
                <a:solidFill>
                  <a:srgbClr val="002060"/>
                </a:solidFill>
              </a:rPr>
              <a:t>shall never see heaven, but the wrath </a:t>
            </a:r>
            <a:r>
              <a:rPr lang="en-US" sz="6400" dirty="0" smtClean="0">
                <a:solidFill>
                  <a:srgbClr val="002060"/>
                </a:solidFill>
              </a:rPr>
              <a:t>of </a:t>
            </a:r>
            <a:r>
              <a:rPr lang="en-US" sz="6400" dirty="0" err="1" smtClean="0">
                <a:solidFill>
                  <a:srgbClr val="002060"/>
                </a:solidFill>
              </a:rPr>
              <a:t>Yahuwa</a:t>
            </a:r>
            <a:r>
              <a:rPr lang="en-US" sz="6400" dirty="0" smtClean="0">
                <a:solidFill>
                  <a:srgbClr val="002060"/>
                </a:solidFill>
              </a:rPr>
              <a:t> </a:t>
            </a:r>
            <a:br>
              <a:rPr lang="en-US" sz="6400" dirty="0" smtClean="0">
                <a:solidFill>
                  <a:srgbClr val="002060"/>
                </a:solidFill>
              </a:rPr>
            </a:br>
            <a:r>
              <a:rPr lang="en-US" sz="6400" dirty="0" smtClean="0">
                <a:solidFill>
                  <a:srgbClr val="002060"/>
                </a:solidFill>
              </a:rPr>
              <a:t>remains </a:t>
            </a:r>
            <a:r>
              <a:rPr lang="en-US" sz="6400" dirty="0">
                <a:solidFill>
                  <a:srgbClr val="002060"/>
                </a:solidFill>
              </a:rPr>
              <a:t>upon them</a:t>
            </a:r>
            <a:r>
              <a:rPr lang="en-US" sz="6400" dirty="0" smtClean="0">
                <a:solidFill>
                  <a:srgbClr val="002060"/>
                </a:solidFill>
              </a:rPr>
              <a:t>.  </a:t>
            </a:r>
            <a:r>
              <a:rPr lang="en-US" sz="6400" i="1" dirty="0" smtClean="0">
                <a:solidFill>
                  <a:schemeClr val="tx1">
                    <a:lumMod val="75000"/>
                    <a:lumOff val="25000"/>
                  </a:schemeClr>
                </a:solidFill>
              </a:rPr>
              <a:t>TLB  </a:t>
            </a:r>
            <a:endParaRPr lang="en-US" sz="6400" dirty="0" smtClean="0">
              <a:solidFill>
                <a:schemeClr val="tx1">
                  <a:lumMod val="75000"/>
                  <a:lumOff val="25000"/>
                </a:schemeClr>
              </a:solidFill>
            </a:endParaRPr>
          </a:p>
          <a:p>
            <a:pPr marL="342900" indent="-342900">
              <a:buFont typeface="+mj-lt"/>
              <a:buAutoNum type="arabicParenR"/>
            </a:pPr>
            <a:r>
              <a:rPr lang="en-US" sz="6400" dirty="0" smtClean="0">
                <a:solidFill>
                  <a:srgbClr val="002060"/>
                </a:solidFill>
              </a:rPr>
              <a:t>But he who </a:t>
            </a:r>
            <a:r>
              <a:rPr lang="en-US" sz="6400" b="1" u="sng" dirty="0" smtClean="0">
                <a:solidFill>
                  <a:srgbClr val="C00000"/>
                </a:solidFill>
              </a:rPr>
              <a:t>does not OBEY</a:t>
            </a:r>
            <a:r>
              <a:rPr lang="en-US" sz="6400" b="1" dirty="0" smtClean="0">
                <a:solidFill>
                  <a:srgbClr val="C00000"/>
                </a:solidFill>
              </a:rPr>
              <a:t> </a:t>
            </a:r>
            <a:r>
              <a:rPr lang="en-US" sz="6400" dirty="0" smtClean="0">
                <a:solidFill>
                  <a:srgbClr val="002060"/>
                </a:solidFill>
              </a:rPr>
              <a:t>the Son shall not see life, but the wrath of Elohim remains on him.</a:t>
            </a:r>
            <a:r>
              <a:rPr lang="en-US" sz="6400" dirty="0" smtClean="0">
                <a:solidFill>
                  <a:schemeClr val="tx1">
                    <a:lumMod val="75000"/>
                    <a:lumOff val="25000"/>
                  </a:schemeClr>
                </a:solidFill>
              </a:rPr>
              <a:t>  </a:t>
            </a:r>
            <a:r>
              <a:rPr lang="en-US" sz="6400" i="1" dirty="0" smtClean="0">
                <a:solidFill>
                  <a:schemeClr val="tx1">
                    <a:lumMod val="75000"/>
                    <a:lumOff val="25000"/>
                  </a:schemeClr>
                </a:solidFill>
              </a:rPr>
              <a:t>ISR</a:t>
            </a:r>
            <a:endParaRPr lang="en-US" sz="6400" i="1" dirty="0">
              <a:solidFill>
                <a:schemeClr val="tx1">
                  <a:lumMod val="75000"/>
                  <a:lumOff val="25000"/>
                </a:schemeClr>
              </a:solidFill>
            </a:endParaRPr>
          </a:p>
        </p:txBody>
      </p:sp>
      <p:sp>
        <p:nvSpPr>
          <p:cNvPr id="8" name="Title 1">
            <a:extLst>
              <a:ext uri="{FF2B5EF4-FFF2-40B4-BE49-F238E27FC236}">
                <a16:creationId xmlns="" xmlns:a16="http://schemas.microsoft.com/office/drawing/2014/main" id="{89258122-C1FD-48E9-A160-EA23CE26434F}"/>
              </a:ext>
            </a:extLst>
          </p:cNvPr>
          <p:cNvSpPr txBox="1">
            <a:spLocks/>
          </p:cNvSpPr>
          <p:nvPr/>
        </p:nvSpPr>
        <p:spPr>
          <a:xfrm>
            <a:off x="0" y="6107257"/>
            <a:ext cx="12256126" cy="943620"/>
          </a:xfrm>
          <a:prstGeom prst="rect">
            <a:avLst/>
          </a:prstGeom>
        </p:spPr>
        <p:txBody>
          <a:bodyPr vert="horz" lIns="91440" tIns="45720" rIns="91440" bIns="45720" rtlCol="0" anchor="t">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2400" b="1" cap="none" dirty="0" smtClean="0">
                <a:solidFill>
                  <a:srgbClr val="7030A0"/>
                </a:solidFill>
                <a:effectLst>
                  <a:glow rad="127000">
                    <a:schemeClr val="bg1"/>
                  </a:glow>
                </a:effectLst>
              </a:rPr>
              <a:t>Note:   </a:t>
            </a:r>
            <a:r>
              <a:rPr lang="en-CA" sz="2400" b="1" cap="none" dirty="0" smtClean="0">
                <a:solidFill>
                  <a:srgbClr val="C00000"/>
                </a:solidFill>
                <a:effectLst>
                  <a:glow rad="127000">
                    <a:srgbClr val="FFFF00"/>
                  </a:glow>
                </a:effectLst>
              </a:rPr>
              <a:t>7 of 10 other </a:t>
            </a:r>
            <a:r>
              <a:rPr lang="en-CA" sz="2400" b="1" cap="none" dirty="0">
                <a:solidFill>
                  <a:srgbClr val="C00000"/>
                </a:solidFill>
                <a:effectLst>
                  <a:glow rad="127000">
                    <a:srgbClr val="FFFF00"/>
                  </a:glow>
                </a:effectLst>
              </a:rPr>
              <a:t>Bible Versions </a:t>
            </a:r>
            <a:r>
              <a:rPr lang="en-CA" sz="2400" b="1" cap="none" dirty="0" smtClean="0">
                <a:solidFill>
                  <a:srgbClr val="C00000"/>
                </a:solidFill>
                <a:effectLst>
                  <a:glow rad="127000">
                    <a:schemeClr val="bg1"/>
                  </a:glow>
                </a:effectLst>
              </a:rPr>
              <a:t>show obedience is part of eternal life – </a:t>
            </a:r>
            <a:br>
              <a:rPr lang="en-CA" sz="2400" b="1" cap="none" dirty="0" smtClean="0">
                <a:solidFill>
                  <a:srgbClr val="C00000"/>
                </a:solidFill>
                <a:effectLst>
                  <a:glow rad="127000">
                    <a:schemeClr val="bg1"/>
                  </a:glow>
                </a:effectLst>
              </a:rPr>
            </a:br>
            <a:r>
              <a:rPr lang="en-CA" sz="2400" b="1" cap="none" dirty="0" smtClean="0">
                <a:solidFill>
                  <a:srgbClr val="C00000"/>
                </a:solidFill>
                <a:effectLst>
                  <a:glow rad="127000">
                    <a:schemeClr val="bg1"/>
                  </a:glow>
                </a:effectLst>
              </a:rPr>
              <a:t>after the gift </a:t>
            </a:r>
            <a:r>
              <a:rPr lang="en-CA" sz="2400" b="1" cap="none" dirty="0">
                <a:solidFill>
                  <a:srgbClr val="C00000"/>
                </a:solidFill>
                <a:effectLst>
                  <a:glow rad="127000">
                    <a:schemeClr val="bg1"/>
                  </a:glow>
                </a:effectLst>
              </a:rPr>
              <a:t>of salvation has been received </a:t>
            </a:r>
            <a:r>
              <a:rPr lang="en-CA" sz="1800" b="1" cap="none" dirty="0" smtClean="0">
                <a:solidFill>
                  <a:srgbClr val="0070C0"/>
                </a:solidFill>
                <a:effectLst>
                  <a:glow rad="127000">
                    <a:schemeClr val="bg1"/>
                  </a:glow>
                </a:effectLst>
              </a:rPr>
              <a:t>[through the 5 steps to baptism]</a:t>
            </a:r>
            <a:r>
              <a:rPr lang="en-CA" sz="2400" b="1" cap="none" dirty="0" smtClean="0">
                <a:solidFill>
                  <a:srgbClr val="C00000"/>
                </a:solidFill>
                <a:effectLst>
                  <a:glow rad="127000">
                    <a:schemeClr val="bg1"/>
                  </a:glow>
                </a:effectLst>
              </a:rPr>
              <a:t>! </a:t>
            </a:r>
            <a:endParaRPr lang="en-CA" sz="2400" b="1" dirty="0">
              <a:solidFill>
                <a:srgbClr val="C00000"/>
              </a:solidFill>
              <a:effectLst>
                <a:glow rad="127000">
                  <a:srgbClr val="FFFF00"/>
                </a:glow>
              </a:effectLst>
            </a:endParaRPr>
          </a:p>
        </p:txBody>
      </p:sp>
      <p:sp>
        <p:nvSpPr>
          <p:cNvPr id="9" name="Title 1">
            <a:extLst>
              <a:ext uri="{FF2B5EF4-FFF2-40B4-BE49-F238E27FC236}">
                <a16:creationId xmlns="" xmlns:a16="http://schemas.microsoft.com/office/drawing/2014/main" id="{89258122-C1FD-48E9-A160-EA23CE26434F}"/>
              </a:ext>
            </a:extLst>
          </p:cNvPr>
          <p:cNvSpPr txBox="1">
            <a:spLocks/>
          </p:cNvSpPr>
          <p:nvPr/>
        </p:nvSpPr>
        <p:spPr>
          <a:xfrm>
            <a:off x="0" y="4478694"/>
            <a:ext cx="3205213" cy="1442046"/>
          </a:xfrm>
          <a:prstGeom prst="rect">
            <a:avLst/>
          </a:prstGeom>
        </p:spPr>
        <p:txBody>
          <a:bodyPr vert="horz" lIns="91440" tIns="45720" rIns="91440" bIns="45720" rtlCol="0" anchor="t">
            <a:normAutofit fontScale="75000" lnSpcReduction="2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lnSpc>
                <a:spcPct val="110000"/>
              </a:lnSpc>
            </a:pPr>
            <a:r>
              <a:rPr lang="en-CA" b="1" cap="none" dirty="0" smtClean="0">
                <a:solidFill>
                  <a:srgbClr val="7030A0"/>
                </a:solidFill>
                <a:effectLst>
                  <a:glow rad="127000">
                    <a:schemeClr val="bg1"/>
                  </a:glow>
                </a:effectLst>
              </a:rPr>
              <a:t>This is true!  </a:t>
            </a:r>
            <a:br>
              <a:rPr lang="en-CA" b="1" cap="none" dirty="0" smtClean="0">
                <a:solidFill>
                  <a:srgbClr val="7030A0"/>
                </a:solidFill>
                <a:effectLst>
                  <a:glow rad="127000">
                    <a:schemeClr val="bg1"/>
                  </a:glow>
                </a:effectLst>
              </a:rPr>
            </a:br>
            <a:r>
              <a:rPr lang="en-CA" b="1" cap="none" dirty="0" smtClean="0">
                <a:solidFill>
                  <a:srgbClr val="7030A0"/>
                </a:solidFill>
                <a:effectLst>
                  <a:glow rad="127000">
                    <a:schemeClr val="bg1"/>
                  </a:glow>
                </a:effectLst>
              </a:rPr>
              <a:t>But, what </a:t>
            </a:r>
            <a:r>
              <a:rPr lang="en-CA" b="1" cap="none" dirty="0">
                <a:solidFill>
                  <a:srgbClr val="7030A0"/>
                </a:solidFill>
                <a:effectLst>
                  <a:glow rad="127000">
                    <a:schemeClr val="bg1"/>
                  </a:glow>
                </a:effectLst>
              </a:rPr>
              <a:t>do </a:t>
            </a:r>
            <a:r>
              <a:rPr lang="en-CA" b="1" cap="none" dirty="0" smtClean="0">
                <a:solidFill>
                  <a:srgbClr val="7030A0"/>
                </a:solidFill>
                <a:effectLst>
                  <a:glow rad="127000">
                    <a:schemeClr val="bg1"/>
                  </a:glow>
                </a:effectLst>
              </a:rPr>
              <a:t/>
            </a:r>
            <a:br>
              <a:rPr lang="en-CA" b="1" cap="none" dirty="0" smtClean="0">
                <a:solidFill>
                  <a:srgbClr val="7030A0"/>
                </a:solidFill>
                <a:effectLst>
                  <a:glow rad="127000">
                    <a:schemeClr val="bg1"/>
                  </a:glow>
                </a:effectLst>
              </a:rPr>
            </a:br>
            <a:r>
              <a:rPr lang="en-CA" b="1" cap="none" dirty="0" smtClean="0">
                <a:solidFill>
                  <a:srgbClr val="C00000"/>
                </a:solidFill>
                <a:effectLst>
                  <a:glow rad="127000">
                    <a:srgbClr val="FFFF00"/>
                  </a:glow>
                </a:effectLst>
              </a:rPr>
              <a:t>other </a:t>
            </a:r>
            <a:r>
              <a:rPr lang="en-CA" b="1" cap="none" dirty="0">
                <a:solidFill>
                  <a:srgbClr val="C00000"/>
                </a:solidFill>
                <a:effectLst>
                  <a:glow rad="127000">
                    <a:srgbClr val="FFFF00"/>
                  </a:glow>
                </a:effectLst>
              </a:rPr>
              <a:t>Bible Versions </a:t>
            </a:r>
            <a:r>
              <a:rPr lang="en-CA" b="1" cap="none" dirty="0" smtClean="0">
                <a:solidFill>
                  <a:srgbClr val="C00000"/>
                </a:solidFill>
                <a:effectLst>
                  <a:glow rad="127000">
                    <a:srgbClr val="FFFF00"/>
                  </a:glow>
                </a:effectLst>
              </a:rPr>
              <a:t/>
            </a:r>
            <a:br>
              <a:rPr lang="en-CA" b="1" cap="none" dirty="0" smtClean="0">
                <a:solidFill>
                  <a:srgbClr val="C00000"/>
                </a:solidFill>
                <a:effectLst>
                  <a:glow rad="127000">
                    <a:srgbClr val="FFFF00"/>
                  </a:glow>
                </a:effectLst>
              </a:rPr>
            </a:br>
            <a:r>
              <a:rPr lang="en-CA" b="1" cap="none" dirty="0" smtClean="0">
                <a:solidFill>
                  <a:srgbClr val="C00000"/>
                </a:solidFill>
                <a:effectLst>
                  <a:glow rad="127000">
                    <a:schemeClr val="bg1"/>
                  </a:glow>
                </a:effectLst>
              </a:rPr>
              <a:t>have </a:t>
            </a:r>
            <a:r>
              <a:rPr lang="en-CA" b="1" cap="none" dirty="0">
                <a:solidFill>
                  <a:srgbClr val="C00000"/>
                </a:solidFill>
                <a:effectLst>
                  <a:glow rad="127000">
                    <a:schemeClr val="bg1"/>
                  </a:glow>
                </a:effectLst>
              </a:rPr>
              <a:t>to say</a:t>
            </a:r>
            <a:r>
              <a:rPr lang="en-CA" b="1" dirty="0">
                <a:solidFill>
                  <a:srgbClr val="C00000"/>
                </a:solidFill>
                <a:effectLst>
                  <a:glow rad="127000">
                    <a:schemeClr val="bg1"/>
                  </a:glow>
                </a:effectLst>
              </a:rPr>
              <a:t>?</a:t>
            </a:r>
            <a:endParaRPr lang="en-CA" b="1" dirty="0">
              <a:solidFill>
                <a:srgbClr val="C00000"/>
              </a:solidFill>
              <a:effectLst>
                <a:glow rad="127000">
                  <a:srgbClr val="FFFF00"/>
                </a:glow>
              </a:effectLst>
            </a:endParaRPr>
          </a:p>
        </p:txBody>
      </p:sp>
    </p:spTree>
    <p:extLst>
      <p:ext uri="{BB962C8B-B14F-4D97-AF65-F5344CB8AC3E}">
        <p14:creationId xmlns:p14="http://schemas.microsoft.com/office/powerpoint/2010/main" val="6051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1500"/>
                                        <p:tgtEl>
                                          <p:spTgt spid="6">
                                            <p:txEl>
                                              <p:pRg st="1" end="1"/>
                                            </p:txEl>
                                          </p:spTgt>
                                        </p:tgtEl>
                                      </p:cBhvr>
                                    </p:animEffect>
                                  </p:childTnLst>
                                </p:cTn>
                              </p:par>
                            </p:childTnLst>
                          </p:cTn>
                        </p:par>
                        <p:par>
                          <p:cTn id="8" fill="hold">
                            <p:stCondLst>
                              <p:cond delay="1500"/>
                            </p:stCondLst>
                            <p:childTnLst>
                              <p:par>
                                <p:cTn id="9" presetID="22" presetClass="entr" presetSubtype="8" fill="hold" nodeType="afterEffect">
                                  <p:stCondLst>
                                    <p:cond delay="225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left)">
                                      <p:cBhvr>
                                        <p:cTn id="11" dur="1750"/>
                                        <p:tgtEl>
                                          <p:spTgt spid="6">
                                            <p:txEl>
                                              <p:pRg st="2" end="2"/>
                                            </p:txEl>
                                          </p:spTgt>
                                        </p:tgtEl>
                                      </p:cBhvr>
                                    </p:animEffect>
                                  </p:childTnLst>
                                </p:cTn>
                              </p:par>
                            </p:childTnLst>
                          </p:cTn>
                        </p:par>
                        <p:par>
                          <p:cTn id="12" fill="hold">
                            <p:stCondLst>
                              <p:cond delay="5500"/>
                            </p:stCondLst>
                            <p:childTnLst>
                              <p:par>
                                <p:cTn id="13" presetID="22" presetClass="entr" presetSubtype="8" fill="hold" nodeType="afterEffect">
                                  <p:stCondLst>
                                    <p:cond delay="225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left)">
                                      <p:cBhvr>
                                        <p:cTn id="15" dur="175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ipe(left)">
                                      <p:cBhvr>
                                        <p:cTn id="20" dur="1750"/>
                                        <p:tgtEl>
                                          <p:spTgt spid="6">
                                            <p:txEl>
                                              <p:pRg st="4" end="4"/>
                                            </p:txEl>
                                          </p:spTgt>
                                        </p:tgtEl>
                                      </p:cBhvr>
                                    </p:animEffect>
                                  </p:childTnLst>
                                </p:cTn>
                              </p:par>
                            </p:childTnLst>
                          </p:cTn>
                        </p:par>
                        <p:par>
                          <p:cTn id="21" fill="hold">
                            <p:stCondLst>
                              <p:cond delay="1750"/>
                            </p:stCondLst>
                            <p:childTnLst>
                              <p:par>
                                <p:cTn id="22" presetID="22" presetClass="entr" presetSubtype="8" fill="hold" nodeType="afterEffect">
                                  <p:stCondLst>
                                    <p:cond delay="275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wipe(left)">
                                      <p:cBhvr>
                                        <p:cTn id="24" dur="1750"/>
                                        <p:tgtEl>
                                          <p:spTgt spid="6">
                                            <p:txEl>
                                              <p:pRg st="5" end="5"/>
                                            </p:txEl>
                                          </p:spTgt>
                                        </p:tgtEl>
                                      </p:cBhvr>
                                    </p:animEffect>
                                  </p:childTnLst>
                                </p:cTn>
                              </p:par>
                            </p:childTnLst>
                          </p:cTn>
                        </p:par>
                        <p:par>
                          <p:cTn id="25" fill="hold">
                            <p:stCondLst>
                              <p:cond delay="6250"/>
                            </p:stCondLst>
                            <p:childTnLst>
                              <p:par>
                                <p:cTn id="26" presetID="22" presetClass="entr" presetSubtype="8" fill="hold" nodeType="afterEffect">
                                  <p:stCondLst>
                                    <p:cond delay="275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wipe(left)">
                                      <p:cBhvr>
                                        <p:cTn id="28" dur="1750"/>
                                        <p:tgtEl>
                                          <p:spTgt spid="6">
                                            <p:txEl>
                                              <p:pRg st="6" end="6"/>
                                            </p:txEl>
                                          </p:spTgt>
                                        </p:tgtEl>
                                      </p:cBhvr>
                                    </p:animEffect>
                                  </p:childTnLst>
                                </p:cTn>
                              </p:par>
                            </p:childTnLst>
                          </p:cTn>
                        </p:par>
                        <p:par>
                          <p:cTn id="29" fill="hold">
                            <p:stCondLst>
                              <p:cond delay="10750"/>
                            </p:stCondLst>
                            <p:childTnLst>
                              <p:par>
                                <p:cTn id="30" presetID="22" presetClass="entr" presetSubtype="8" fill="hold" nodeType="afterEffect">
                                  <p:stCondLst>
                                    <p:cond delay="275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1750"/>
                                        <p:tgtEl>
                                          <p:spTgt spid="6">
                                            <p:txEl>
                                              <p:pRg st="7" end="7"/>
                                            </p:txEl>
                                          </p:spTgt>
                                        </p:tgtEl>
                                      </p:cBhvr>
                                    </p:animEffect>
                                  </p:childTnLst>
                                </p:cTn>
                              </p:par>
                            </p:childTnLst>
                          </p:cTn>
                        </p:par>
                        <p:par>
                          <p:cTn id="33" fill="hold">
                            <p:stCondLst>
                              <p:cond delay="15250"/>
                            </p:stCondLst>
                            <p:childTnLst>
                              <p:par>
                                <p:cTn id="34" presetID="22" presetClass="entr" presetSubtype="8" fill="hold" nodeType="afterEffect">
                                  <p:stCondLst>
                                    <p:cond delay="275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wipe(left)">
                                      <p:cBhvr>
                                        <p:cTn id="36" dur="1750"/>
                                        <p:tgtEl>
                                          <p:spTgt spid="6">
                                            <p:txEl>
                                              <p:pRg st="8" end="8"/>
                                            </p:txEl>
                                          </p:spTgt>
                                        </p:tgtEl>
                                      </p:cBhvr>
                                    </p:animEffect>
                                  </p:childTnLst>
                                </p:cTn>
                              </p:par>
                            </p:childTnLst>
                          </p:cTn>
                        </p:par>
                        <p:par>
                          <p:cTn id="37" fill="hold">
                            <p:stCondLst>
                              <p:cond delay="19750"/>
                            </p:stCondLst>
                            <p:childTnLst>
                              <p:par>
                                <p:cTn id="38" presetID="22" presetClass="entr" presetSubtype="8" fill="hold" nodeType="afterEffect">
                                  <p:stCondLst>
                                    <p:cond delay="275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wipe(left)">
                                      <p:cBhvr>
                                        <p:cTn id="40" dur="1750"/>
                                        <p:tgtEl>
                                          <p:spTgt spid="6">
                                            <p:txEl>
                                              <p:pRg st="9" end="9"/>
                                            </p:txEl>
                                          </p:spTgt>
                                        </p:tgtEl>
                                      </p:cBhvr>
                                    </p:animEffect>
                                  </p:childTnLst>
                                </p:cTn>
                              </p:par>
                            </p:childTnLst>
                          </p:cTn>
                        </p:par>
                        <p:par>
                          <p:cTn id="41" fill="hold">
                            <p:stCondLst>
                              <p:cond delay="24250"/>
                            </p:stCondLst>
                            <p:childTnLst>
                              <p:par>
                                <p:cTn id="42" presetID="22" presetClass="entr" presetSubtype="8" fill="hold" nodeType="afterEffect">
                                  <p:stCondLst>
                                    <p:cond delay="2750"/>
                                  </p:stCondLst>
                                  <p:childTnLst>
                                    <p:set>
                                      <p:cBhvr>
                                        <p:cTn id="43" dur="1" fill="hold">
                                          <p:stCondLst>
                                            <p:cond delay="0"/>
                                          </p:stCondLst>
                                        </p:cTn>
                                        <p:tgtEl>
                                          <p:spTgt spid="6">
                                            <p:txEl>
                                              <p:pRg st="10" end="10"/>
                                            </p:txEl>
                                          </p:spTgt>
                                        </p:tgtEl>
                                        <p:attrNameLst>
                                          <p:attrName>style.visibility</p:attrName>
                                        </p:attrNameLst>
                                      </p:cBhvr>
                                      <p:to>
                                        <p:strVal val="visible"/>
                                      </p:to>
                                    </p:set>
                                    <p:animEffect transition="in" filter="wipe(left)">
                                      <p:cBhvr>
                                        <p:cTn id="44" dur="1750"/>
                                        <p:tgtEl>
                                          <p:spTgt spid="6">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7797</TotalTime>
  <Words>2997</Words>
  <Application>Microsoft Office PowerPoint</Application>
  <PresentationFormat>Custom</PresentationFormat>
  <Paragraphs>341</Paragraphs>
  <Slides>47</Slides>
  <Notes>3</Notes>
  <HiddenSlides>2</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Gallery</vt:lpstr>
      <vt:lpstr>CROWNS &amp; REWADS</vt:lpstr>
      <vt:lpstr>PowerPoint Presentation</vt:lpstr>
      <vt:lpstr>PowerPoint Presentation</vt:lpstr>
      <vt:lpstr>PowerPoint Presentation</vt:lpstr>
      <vt:lpstr>PowerPoint Presentation</vt:lpstr>
      <vt:lpstr>What  is  the  connection  between  the  crown  and/or  reward?</vt:lpstr>
      <vt:lpstr>What happens  with  baptism? What  happens  after  baptism?</vt:lpstr>
      <vt:lpstr>John 3:36[a]  Sums  Up  One  Thought (Comparing Several Scripture Versions – Part 1) </vt:lpstr>
      <vt:lpstr>Does John 3:36[b] in the KJV Agree with  Several Other Scripture Versions?  Let’s examine Part 2 of John 3:36! </vt:lpstr>
      <vt:lpstr>Salvation  Is  received at baptism …   but  is  salvation  retained?</vt:lpstr>
      <vt:lpstr>John 3:36 should have this message  in every single revision or translation!  </vt:lpstr>
      <vt:lpstr>This  is  an  Entry  level  presentation  based  on  the  correct  meaning  of  John 3:36</vt:lpstr>
      <vt:lpstr>INTRODUCTION</vt:lpstr>
      <vt:lpstr>INTRODUCTION (Con’t) in 1Cor 3</vt:lpstr>
      <vt:lpstr>INTRODUCTION (Con’t) in 1Cor 3</vt:lpstr>
      <vt:lpstr>LET  US  LOOK  AT  SUCH  “REWARDS” OR  “CROWNs”</vt:lpstr>
      <vt:lpstr>What is the Difference between SALVATION   and REWARDS for BELIEVERS?</vt:lpstr>
      <vt:lpstr>REWARDS  ARE  EARNED</vt:lpstr>
      <vt:lpstr>Receive  a  reward</vt:lpstr>
      <vt:lpstr>Ashamed  at  his  coming</vt:lpstr>
      <vt:lpstr>PowerPoint Presentation</vt:lpstr>
      <vt:lpstr>#1 – the crown of life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Yahusha  has  many  crowns   to  choose  from!</vt:lpstr>
      <vt:lpstr>PowerPoint Presentation</vt:lpstr>
      <vt:lpstr>PowerPoint Presentation</vt:lpstr>
      <vt:lpstr>PowerPoint Presentation</vt:lpstr>
      <vt:lpstr>CROWNS &amp; REWADS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CROWNS/REWADS</dc:title>
  <dc:creator>catherine amponsem</dc:creator>
  <cp:lastModifiedBy>Rae</cp:lastModifiedBy>
  <cp:revision>321</cp:revision>
  <cp:lastPrinted>2020-07-07T17:10:11Z</cp:lastPrinted>
  <dcterms:created xsi:type="dcterms:W3CDTF">2020-06-27T20:33:47Z</dcterms:created>
  <dcterms:modified xsi:type="dcterms:W3CDTF">2020-07-26T17:53:05Z</dcterms:modified>
</cp:coreProperties>
</file>